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347" r:id="rId2"/>
    <p:sldId id="348" r:id="rId3"/>
    <p:sldId id="346" r:id="rId4"/>
    <p:sldId id="265" r:id="rId5"/>
    <p:sldId id="266" r:id="rId6"/>
    <p:sldId id="272" r:id="rId7"/>
    <p:sldId id="273" r:id="rId8"/>
    <p:sldId id="274" r:id="rId9"/>
    <p:sldId id="278" r:id="rId10"/>
    <p:sldId id="345" r:id="rId11"/>
    <p:sldId id="281" r:id="rId12"/>
    <p:sldId id="280" r:id="rId13"/>
    <p:sldId id="267" r:id="rId14"/>
    <p:sldId id="268" r:id="rId15"/>
    <p:sldId id="269" r:id="rId16"/>
    <p:sldId id="282" r:id="rId17"/>
    <p:sldId id="283" r:id="rId18"/>
    <p:sldId id="34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9196"/>
    <p:restoredTop sz="59758" autoAdjust="0"/>
  </p:normalViewPr>
  <p:slideViewPr>
    <p:cSldViewPr snapToGrid="0" snapToObjects="1">
      <p:cViewPr varScale="1">
        <p:scale>
          <a:sx n="40" d="100"/>
          <a:sy n="40" d="100"/>
        </p:scale>
        <p:origin x="1904" y="3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0C14B-88C3-E445-9E14-C581E6D46588}" type="datetimeFigureOut">
              <a:rPr lang="en-US" smtClean="0"/>
              <a:t>6/22/2020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08CDE-F1D2-9A43-93DA-9392596BCC01}" type="slidenum">
              <a:rPr lang="en-US" smtClean="0"/>
              <a:t>‹#›</a:t>
            </a:fld>
            <a:endParaRPr lang="en-US"/>
          </a:p>
        </p:txBody>
      </p:sp>
    </p:spTree>
    <p:extLst>
      <p:ext uri="{BB962C8B-B14F-4D97-AF65-F5344CB8AC3E}">
        <p14:creationId xmlns:p14="http://schemas.microsoft.com/office/powerpoint/2010/main" val="393484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5"/>
          </p:nvPr>
        </p:nvSpPr>
        <p:spPr/>
        <p:txBody>
          <a:bodyPr/>
          <a:lstStyle/>
          <a:p>
            <a:fld id="{2BD08CDE-F1D2-9A43-93DA-9392596BCC01}" type="slidenum">
              <a:rPr lang="en-US" smtClean="0"/>
              <a:t>1</a:t>
            </a:fld>
            <a:endParaRPr lang="en-US"/>
          </a:p>
        </p:txBody>
      </p:sp>
    </p:spTree>
    <p:extLst>
      <p:ext uri="{BB962C8B-B14F-4D97-AF65-F5344CB8AC3E}">
        <p14:creationId xmlns:p14="http://schemas.microsoft.com/office/powerpoint/2010/main" val="17211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Here is an overview of the publication process. The first step is submitting your paper electronically. I will then assign your paper to an associate editor based on the different areas of expertise that we cover and the topic of your paper. The associate editor will then select reviewers, there’s usually two and sometimes even three reviewers per paper. Within a few months you will receive the combined comments of the reviewers, the associate editor and myself. You are required then to revise your manuscript and address all the issues raised by the reviewers.  Once you’re ready you can send your revised manuscript, which will be reviewed by the associate and myself. Based on your comments and answers, we will make a decision on your paper.</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10</a:t>
            </a:fld>
            <a:endParaRPr lang="en-US"/>
          </a:p>
        </p:txBody>
      </p:sp>
    </p:spTree>
    <p:extLst>
      <p:ext uri="{BB962C8B-B14F-4D97-AF65-F5344CB8AC3E}">
        <p14:creationId xmlns:p14="http://schemas.microsoft.com/office/powerpoint/2010/main" val="1702120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I like to use the analogy of a baseball game. Here is an interpretation of the publication process. You as an author are at the batting position. I am waiting for you with the associate editor in first base and we will determine whether or not you will go to second base. If we decide that your paper meets the quality standards of the journal, you will go to second base. At second base the reviewers are waiting for you. They will read your paper, make some comments. You are expected to address the different issues raised by the reviewers and this will advance you to third base. Once you get to third base, your acceptance or rejection will depend on how well you addressed all the issues raised by the reviewers and how good is the revised version of the paper. If your paper is accepted, then you win, you have score a run. </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11</a:t>
            </a:fld>
            <a:endParaRPr lang="en-US"/>
          </a:p>
        </p:txBody>
      </p:sp>
    </p:spTree>
    <p:extLst>
      <p:ext uri="{BB962C8B-B14F-4D97-AF65-F5344CB8AC3E}">
        <p14:creationId xmlns:p14="http://schemas.microsoft.com/office/powerpoint/2010/main" val="149235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Peer review is used to ensure that share knowledge can be evaluated in a rigorous way.</a:t>
            </a:r>
          </a:p>
          <a:p>
            <a:r>
              <a:rPr lang="en-US" noProof="0" dirty="0"/>
              <a:t>We want the comments from editors and reviewers to authors to be constructive comments, they’re not meant to be taken personally. We also want that the communication between authors and reviewers remains respectful. It is important to include a point by point response to the comments made by the reviewers. This feedback helps to greatly improve the papers.</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12</a:t>
            </a:fld>
            <a:endParaRPr lang="en-US"/>
          </a:p>
        </p:txBody>
      </p:sp>
    </p:spTree>
    <p:extLst>
      <p:ext uri="{BB962C8B-B14F-4D97-AF65-F5344CB8AC3E}">
        <p14:creationId xmlns:p14="http://schemas.microsoft.com/office/powerpoint/2010/main" val="62176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I want to take some time to talk about Scopus, which is the largest abstract and citation database of peer-reviewed literature and it covers approximately 35,000 peer-reviewed journals including JAIC. We are very happy that we are indexed in Scopus. They offer different types of quality measures for the journal. One that interests us is </a:t>
            </a:r>
            <a:r>
              <a:rPr lang="en-US" noProof="0" dirty="0" err="1"/>
              <a:t>CiteScore</a:t>
            </a:r>
            <a:r>
              <a:rPr lang="en-US" noProof="0" dirty="0"/>
              <a:t>. </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13</a:t>
            </a:fld>
            <a:endParaRPr lang="en-US"/>
          </a:p>
        </p:txBody>
      </p:sp>
    </p:spTree>
    <p:extLst>
      <p:ext uri="{BB962C8B-B14F-4D97-AF65-F5344CB8AC3E}">
        <p14:creationId xmlns:p14="http://schemas.microsoft.com/office/powerpoint/2010/main" val="1706752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noProof="0" dirty="0" err="1"/>
              <a:t>CiteScore</a:t>
            </a:r>
            <a:r>
              <a:rPr lang="en-US" b="1" noProof="0" dirty="0"/>
              <a:t> </a:t>
            </a:r>
            <a:r>
              <a:rPr lang="en-US" noProof="0" dirty="0"/>
              <a:t>is a metric based on Scopus data. It uses a 3-year window and it includes all documents types indexed by Scopus. Here is an example showing you the </a:t>
            </a:r>
            <a:r>
              <a:rPr lang="en-US" b="1" noProof="0" dirty="0" err="1"/>
              <a:t>CiteScore</a:t>
            </a:r>
            <a:r>
              <a:rPr lang="en-US" b="0" noProof="0" dirty="0"/>
              <a:t> of a journal in 2015. We are basically looking at the number of citations received by the journal in 2015 for documents published in the three previous years,</a:t>
            </a:r>
            <a:r>
              <a:rPr lang="en-US" noProof="0" dirty="0"/>
              <a:t> divided by the </a:t>
            </a:r>
            <a:r>
              <a:rPr lang="en-US" noProof="0" dirty="0" err="1"/>
              <a:t>numer</a:t>
            </a:r>
            <a:r>
              <a:rPr lang="en-US" noProof="0" dirty="0"/>
              <a:t> documents published in those three years.</a:t>
            </a:r>
          </a:p>
        </p:txBody>
      </p:sp>
      <p:sp>
        <p:nvSpPr>
          <p:cNvPr id="4" name="Symbol zastępczy numeru slajdu 3"/>
          <p:cNvSpPr>
            <a:spLocks noGrp="1"/>
          </p:cNvSpPr>
          <p:nvPr>
            <p:ph type="sldNum" sz="quarter" idx="5"/>
          </p:nvPr>
        </p:nvSpPr>
        <p:spPr/>
        <p:txBody>
          <a:bodyPr/>
          <a:lstStyle/>
          <a:p>
            <a:pPr>
              <a:defRPr/>
            </a:pPr>
            <a:fld id="{6B0A88F6-F9ED-4836-838F-EFAFFCFFE0B9}" type="slidenum">
              <a:rPr lang="en-US" smtClean="0"/>
              <a:pPr>
                <a:defRPr/>
              </a:pPr>
              <a:t>14</a:t>
            </a:fld>
            <a:endParaRPr lang="en-US"/>
          </a:p>
        </p:txBody>
      </p:sp>
    </p:spTree>
    <p:extLst>
      <p:ext uri="{BB962C8B-B14F-4D97-AF65-F5344CB8AC3E}">
        <p14:creationId xmlns:p14="http://schemas.microsoft.com/office/powerpoint/2010/main" val="297929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Here are some </a:t>
            </a:r>
            <a:r>
              <a:rPr lang="en-US" noProof="0" dirty="0" err="1"/>
              <a:t>CiteScores</a:t>
            </a:r>
            <a:r>
              <a:rPr lang="en-US" noProof="0" dirty="0"/>
              <a:t> for JAIC for 2018. The calculation gave 0.49. After comparing to 2019 (darker gray rectangle), the </a:t>
            </a:r>
            <a:r>
              <a:rPr lang="en-US" noProof="0" dirty="0" err="1"/>
              <a:t>CiteScore</a:t>
            </a:r>
            <a:r>
              <a:rPr lang="en-US" noProof="0" dirty="0"/>
              <a:t> is 0.56 showing a slight increase. They also ranked the journal. For example, if you look at arts and humanities - conservation, you can see that JAIC is ranked 19 out of 65 journals in that particular area.</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15</a:t>
            </a:fld>
            <a:endParaRPr lang="en-US"/>
          </a:p>
        </p:txBody>
      </p:sp>
    </p:spTree>
    <p:extLst>
      <p:ext uri="{BB962C8B-B14F-4D97-AF65-F5344CB8AC3E}">
        <p14:creationId xmlns:p14="http://schemas.microsoft.com/office/powerpoint/2010/main" val="78028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Here is a list of our associate editors along with their areas of expertise. I also encourage you to visit the link below and look for their email addresses. Feel free to contact them if you have any questions or problems. You may contact an AE if you have an idea about a paper that you want to write, or any material that you would like to discuss before you submit. You are more than welcome to write to them.</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16</a:t>
            </a:fld>
            <a:endParaRPr lang="en-US"/>
          </a:p>
        </p:txBody>
      </p:sp>
    </p:spTree>
    <p:extLst>
      <p:ext uri="{BB962C8B-B14F-4D97-AF65-F5344CB8AC3E}">
        <p14:creationId xmlns:p14="http://schemas.microsoft.com/office/powerpoint/2010/main" val="1735086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Here is the JAIC editorial team. We have Bonnie Naugle our Managing Editor, who works along with Carmina Lamare Bertrand, AIC Communications Associate. Then we have the translation editors. Beatriz </a:t>
            </a:r>
            <a:r>
              <a:rPr lang="en-US" noProof="0" dirty="0" err="1"/>
              <a:t>Haspo</a:t>
            </a:r>
            <a:r>
              <a:rPr lang="en-US" noProof="0" dirty="0"/>
              <a:t> for Portuguese, Esther </a:t>
            </a:r>
            <a:r>
              <a:rPr lang="en-US" noProof="0" dirty="0" err="1"/>
              <a:t>Méthé</a:t>
            </a:r>
            <a:r>
              <a:rPr lang="pl-PL" noProof="0" dirty="0"/>
              <a:t> -</a:t>
            </a:r>
            <a:r>
              <a:rPr lang="en-US" noProof="0" dirty="0"/>
              <a:t> French, and Amparo Rueda </a:t>
            </a:r>
            <a:r>
              <a:rPr lang="pl-PL" noProof="0" dirty="0"/>
              <a:t>- </a:t>
            </a:r>
            <a:r>
              <a:rPr lang="en-US" noProof="0" dirty="0"/>
              <a:t>Spanish.  Cybele Tom is our book review editor and we also collaborate with George Cooper from Taylor and Francis. Thank you very much for your attention and we will continue now with the remaining presentations.</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17</a:t>
            </a:fld>
            <a:endParaRPr lang="en-US"/>
          </a:p>
        </p:txBody>
      </p:sp>
    </p:spTree>
    <p:extLst>
      <p:ext uri="{BB962C8B-B14F-4D97-AF65-F5344CB8AC3E}">
        <p14:creationId xmlns:p14="http://schemas.microsoft.com/office/powerpoint/2010/main" val="371024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5"/>
          </p:nvPr>
        </p:nvSpPr>
        <p:spPr/>
        <p:txBody>
          <a:bodyPr/>
          <a:lstStyle/>
          <a:p>
            <a:fld id="{2BD08CDE-F1D2-9A43-93DA-9392596BCC01}" type="slidenum">
              <a:rPr lang="en-US" smtClean="0"/>
              <a:t>2</a:t>
            </a:fld>
            <a:endParaRPr lang="en-US"/>
          </a:p>
        </p:txBody>
      </p:sp>
    </p:spTree>
    <p:extLst>
      <p:ext uri="{BB962C8B-B14F-4D97-AF65-F5344CB8AC3E}">
        <p14:creationId xmlns:p14="http://schemas.microsoft.com/office/powerpoint/2010/main" val="262818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Today’s session will consist of the following presentations along with a discussion and Q&amp;A at the end of the presentations.</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3</a:t>
            </a:fld>
            <a:endParaRPr lang="en-US"/>
          </a:p>
        </p:txBody>
      </p:sp>
    </p:spTree>
    <p:extLst>
      <p:ext uri="{BB962C8B-B14F-4D97-AF65-F5344CB8AC3E}">
        <p14:creationId xmlns:p14="http://schemas.microsoft.com/office/powerpoint/2010/main" val="214814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Here is a brief history of our publication showing the different names of journal over the past 60 years.</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4</a:t>
            </a:fld>
            <a:endParaRPr lang="en-US"/>
          </a:p>
        </p:txBody>
      </p:sp>
    </p:spTree>
    <p:extLst>
      <p:ext uri="{BB962C8B-B14F-4D97-AF65-F5344CB8AC3E}">
        <p14:creationId xmlns:p14="http://schemas.microsoft.com/office/powerpoint/2010/main" val="1144034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JAIC is the primary vehicle of AIC…</a:t>
            </a:r>
          </a:p>
          <a:p>
            <a:r>
              <a:rPr lang="en-US" noProof="0" dirty="0"/>
              <a:t>We welcome short communications and longer submissions…</a:t>
            </a:r>
          </a:p>
          <a:p>
            <a:r>
              <a:rPr lang="en-US" noProof="0" dirty="0"/>
              <a:t>The main areas are shown at the bottom of the slide, and they are essentially the different specialty groups of AIC.</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5</a:t>
            </a:fld>
            <a:endParaRPr lang="en-US"/>
          </a:p>
        </p:txBody>
      </p:sp>
    </p:spTree>
    <p:extLst>
      <p:ext uri="{BB962C8B-B14F-4D97-AF65-F5344CB8AC3E}">
        <p14:creationId xmlns:p14="http://schemas.microsoft.com/office/powerpoint/2010/main" val="841020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noProof="0" dirty="0"/>
              <a:t>Here is an important question. Why publish?</a:t>
            </a:r>
          </a:p>
          <a:p>
            <a:pPr eaLnBrk="1" hangingPunct="1">
              <a:spcBef>
                <a:spcPct val="0"/>
              </a:spcBef>
            </a:pPr>
            <a:r>
              <a:rPr lang="en-US" noProof="0" dirty="0"/>
              <a:t>We want to </a:t>
            </a:r>
            <a:r>
              <a:rPr lang="en-US" noProof="0" dirty="0" err="1"/>
              <a:t>publicate</a:t>
            </a:r>
            <a:r>
              <a:rPr lang="en-US" noProof="0" dirty="0"/>
              <a:t> because we want to disseminate our knowledge. We want to organize, describe and share  our results with our colleagues. It is our responsibility. We want also to </a:t>
            </a:r>
            <a:r>
              <a:rPr lang="en-US" noProof="0" dirty="0" err="1"/>
              <a:t>su</a:t>
            </a:r>
            <a:r>
              <a:rPr lang="pl-PL" noProof="0" dirty="0"/>
              <a:t>p</a:t>
            </a:r>
            <a:r>
              <a:rPr lang="en-US" noProof="0" dirty="0"/>
              <a:t>port our institution and publication is essential for building your career.</a:t>
            </a:r>
          </a:p>
          <a:p>
            <a:pPr eaLnBrk="1" hangingPunct="1">
              <a:spcBef>
                <a:spcPct val="0"/>
              </a:spcBef>
            </a:pPr>
            <a:endParaRPr lang="en-US" noProof="0" dirty="0"/>
          </a:p>
        </p:txBody>
      </p:sp>
      <p:sp>
        <p:nvSpPr>
          <p:cNvPr id="1638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5A5ED50-FEE4-4725-AF57-1991CD60B563}" type="slidenum">
              <a:rPr lang="en-US" smtClean="0"/>
              <a:pPr fontAlgn="base">
                <a:spcBef>
                  <a:spcPct val="0"/>
                </a:spcBef>
                <a:spcAft>
                  <a:spcPct val="0"/>
                </a:spcAft>
              </a:pPr>
              <a:t>6</a:t>
            </a:fld>
            <a:endParaRPr lang="en-US"/>
          </a:p>
        </p:txBody>
      </p:sp>
    </p:spTree>
    <p:extLst>
      <p:ext uri="{BB962C8B-B14F-4D97-AF65-F5344CB8AC3E}">
        <p14:creationId xmlns:p14="http://schemas.microsoft.com/office/powerpoint/2010/main" val="1936097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One of the first steps of publishing is to look at the literature. We want to conduct a thorough review of the literature, make sure our topic is novel, we are contributing new knowledge to the field. We want to narrow our search down to our specific topic. We know that references are quite important at planning and final stages. At the end, we will end up with a summary of the state of the art, which will become our Introduction.</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7</a:t>
            </a:fld>
            <a:endParaRPr lang="en-US"/>
          </a:p>
        </p:txBody>
      </p:sp>
    </p:spTree>
    <p:extLst>
      <p:ext uri="{BB962C8B-B14F-4D97-AF65-F5344CB8AC3E}">
        <p14:creationId xmlns:p14="http://schemas.microsoft.com/office/powerpoint/2010/main" val="358866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noProof="0" dirty="0"/>
              <a:t>Here are some things to consider when preparing your paper. First, you want to look at the structure of your paper, you want to make sure you follow the writing guidelines for JAIC. You want to look at the content of your paper. Generally, you should make an outline first and then start filling the gaps. Make sure you identify the knowledge gap and specify why the topic is new and interesting for readers. You want to convey one message per paper.</a:t>
            </a:r>
          </a:p>
        </p:txBody>
      </p:sp>
      <p:sp>
        <p:nvSpPr>
          <p:cNvPr id="4" name="Symbol zastępczy numeru slajdu 3"/>
          <p:cNvSpPr>
            <a:spLocks noGrp="1"/>
          </p:cNvSpPr>
          <p:nvPr>
            <p:ph type="sldNum" sz="quarter" idx="5"/>
          </p:nvPr>
        </p:nvSpPr>
        <p:spPr/>
        <p:txBody>
          <a:bodyPr/>
          <a:lstStyle/>
          <a:p>
            <a:fld id="{2BD08CDE-F1D2-9A43-93DA-9392596BCC01}" type="slidenum">
              <a:rPr lang="en-US" smtClean="0"/>
              <a:t>8</a:t>
            </a:fld>
            <a:endParaRPr lang="en-US"/>
          </a:p>
        </p:txBody>
      </p:sp>
    </p:spTree>
    <p:extLst>
      <p:ext uri="{BB962C8B-B14F-4D97-AF65-F5344CB8AC3E}">
        <p14:creationId xmlns:p14="http://schemas.microsoft.com/office/powerpoint/2010/main" val="3238493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noProof="0" dirty="0"/>
              <a:t>The checklist before submission. First make sure to include your details as an author. You need to include an abstract of up to 200 words. Keywords are also very important, you have a maximum of 8. Information about funding, a short biographical note for each author of around 100 words. Make sure to submit high quality figures, tables, and last but not least spelling and grammar. Make sure you send your paper for revision, proofreading to some of your colleagues before you submit.</a:t>
            </a:r>
          </a:p>
        </p:txBody>
      </p:sp>
      <p:sp>
        <p:nvSpPr>
          <p:cNvPr id="2560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AB2FDE-D6E7-4BEF-84CC-5EB79B889BFA}" type="slidenum">
              <a:rPr lang="en-US" smtClean="0"/>
              <a:pPr fontAlgn="base">
                <a:spcBef>
                  <a:spcPct val="0"/>
                </a:spcBef>
                <a:spcAft>
                  <a:spcPct val="0"/>
                </a:spcAft>
              </a:pPr>
              <a:t>9</a:t>
            </a:fld>
            <a:endParaRPr lang="en-US"/>
          </a:p>
        </p:txBody>
      </p:sp>
    </p:spTree>
    <p:extLst>
      <p:ext uri="{BB962C8B-B14F-4D97-AF65-F5344CB8AC3E}">
        <p14:creationId xmlns:p14="http://schemas.microsoft.com/office/powerpoint/2010/main" val="464658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DA4AF3-56DE-6143-AAE3-2E1C23927C8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FE4043F-747D-8340-B5E9-C14B148A08EC}"/>
              </a:ext>
            </a:extLst>
          </p:cNvPr>
          <p:cNvSpPr>
            <a:spLocks noGrp="1"/>
          </p:cNvSpPr>
          <p:nvPr>
            <p:ph type="ctrTitle"/>
          </p:nvPr>
        </p:nvSpPr>
        <p:spPr>
          <a:xfrm>
            <a:off x="1368613" y="3118502"/>
            <a:ext cx="9144000" cy="2387600"/>
          </a:xfrm>
        </p:spPr>
        <p:txBody>
          <a:bodyPr anchor="b">
            <a:normAutofit/>
          </a:bodyPr>
          <a:lstStyle>
            <a:lvl1pPr algn="l">
              <a:defRPr sz="4800" b="0" i="0">
                <a:solidFill>
                  <a:schemeClr val="bg1"/>
                </a:solidFill>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61288E9-02CB-0F4C-AFD9-18582671FD39}"/>
              </a:ext>
            </a:extLst>
          </p:cNvPr>
          <p:cNvSpPr>
            <a:spLocks noGrp="1"/>
          </p:cNvSpPr>
          <p:nvPr>
            <p:ph type="subTitle" idx="1"/>
          </p:nvPr>
        </p:nvSpPr>
        <p:spPr>
          <a:xfrm>
            <a:off x="1392516" y="5429950"/>
            <a:ext cx="9144000" cy="599421"/>
          </a:xfrm>
        </p:spPr>
        <p:txBody>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1831577E-8E90-2642-9725-31E83399B4CF}"/>
              </a:ext>
            </a:extLst>
          </p:cNvPr>
          <p:cNvPicPr>
            <a:picLocks noChangeAspect="1"/>
          </p:cNvPicPr>
          <p:nvPr userDrawn="1"/>
        </p:nvPicPr>
        <p:blipFill>
          <a:blip r:embed="rId3"/>
          <a:stretch>
            <a:fillRect/>
          </a:stretch>
        </p:blipFill>
        <p:spPr>
          <a:xfrm>
            <a:off x="0" y="0"/>
            <a:ext cx="3174750" cy="1982840"/>
          </a:xfrm>
          <a:prstGeom prst="rect">
            <a:avLst/>
          </a:prstGeom>
        </p:spPr>
      </p:pic>
      <p:pic>
        <p:nvPicPr>
          <p:cNvPr id="6" name="Picture 5">
            <a:extLst>
              <a:ext uri="{FF2B5EF4-FFF2-40B4-BE49-F238E27FC236}">
                <a16:creationId xmlns:a16="http://schemas.microsoft.com/office/drawing/2014/main" id="{A078781B-FF78-3D43-A10E-2863D76FA6E2}"/>
              </a:ext>
            </a:extLst>
          </p:cNvPr>
          <p:cNvPicPr>
            <a:picLocks noChangeAspect="1"/>
          </p:cNvPicPr>
          <p:nvPr userDrawn="1"/>
        </p:nvPicPr>
        <p:blipFill>
          <a:blip r:embed="rId4"/>
          <a:stretch>
            <a:fillRect/>
          </a:stretch>
        </p:blipFill>
        <p:spPr>
          <a:xfrm>
            <a:off x="9656956" y="595215"/>
            <a:ext cx="2042373" cy="233414"/>
          </a:xfrm>
          <a:prstGeom prst="rect">
            <a:avLst/>
          </a:prstGeom>
        </p:spPr>
      </p:pic>
    </p:spTree>
    <p:extLst>
      <p:ext uri="{BB962C8B-B14F-4D97-AF65-F5344CB8AC3E}">
        <p14:creationId xmlns:p14="http://schemas.microsoft.com/office/powerpoint/2010/main" val="251146305"/>
      </p:ext>
    </p:extLst>
  </p:cSld>
  <p:clrMapOvr>
    <a:masterClrMapping/>
  </p:clrMapOvr>
  <p:extLst>
    <p:ext uri="{DCECCB84-F9BA-43D5-87BE-67443E8EF086}">
      <p15:sldGuideLst xmlns:p15="http://schemas.microsoft.com/office/powerpoint/2012/main">
        <p15:guide id="1" pos="936" userDrawn="1">
          <p15:clr>
            <a:srgbClr val="FBAE40"/>
          </p15:clr>
        </p15:guide>
        <p15:guide id="2" orient="horz" pos="76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BFD4-5662-3A40-96B9-665BB5841401}"/>
              </a:ext>
            </a:extLst>
          </p:cNvPr>
          <p:cNvSpPr>
            <a:spLocks noGrp="1"/>
          </p:cNvSpPr>
          <p:nvPr>
            <p:ph type="title"/>
          </p:nvPr>
        </p:nvSpPr>
        <p:spPr>
          <a:xfrm>
            <a:off x="724653" y="365125"/>
            <a:ext cx="10515600" cy="644899"/>
          </a:xfrm>
        </p:spPr>
        <p:txBody>
          <a:bodyPr>
            <a:normAutofit/>
          </a:bodyPr>
          <a:lstStyle>
            <a:lvl1pPr>
              <a:defRPr sz="2800" b="0"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4C24C19-27A4-E24B-BD4C-98109B8C02B7}"/>
              </a:ext>
            </a:extLst>
          </p:cNvPr>
          <p:cNvSpPr>
            <a:spLocks noGrp="1"/>
          </p:cNvSpPr>
          <p:nvPr>
            <p:ph idx="1"/>
          </p:nvPr>
        </p:nvSpPr>
        <p:spPr>
          <a:xfrm>
            <a:off x="724652" y="1825625"/>
            <a:ext cx="10629147" cy="4351338"/>
          </a:xfrm>
        </p:spPr>
        <p:txBody>
          <a:bodyPr numCol="2">
            <a:normAutofit/>
          </a:bodyPr>
          <a:lstStyle>
            <a:lvl1pPr marL="0" indent="0">
              <a:buNone/>
              <a:defRPr sz="1600" b="0" i="0">
                <a:latin typeface="Arial" panose="020B0604020202020204" pitchFamily="34" charset="0"/>
              </a:defRPr>
            </a:lvl1pPr>
            <a:lvl2pPr marL="457200" indent="0">
              <a:buNone/>
              <a:defRPr sz="1600" b="0" i="0">
                <a:latin typeface="Arial" panose="020B0604020202020204" pitchFamily="34" charset="0"/>
              </a:defRPr>
            </a:lvl2pPr>
            <a:lvl3pPr marL="914400" indent="0">
              <a:buNone/>
              <a:defRPr sz="1600" b="0" i="0">
                <a:latin typeface="Arial" panose="020B0604020202020204" pitchFamily="34" charset="0"/>
              </a:defRPr>
            </a:lvl3pPr>
            <a:lvl4pPr marL="1371600" indent="0">
              <a:buNone/>
              <a:defRPr sz="1600" b="0" i="0">
                <a:latin typeface="Arial" panose="020B0604020202020204" pitchFamily="34" charset="0"/>
              </a:defRPr>
            </a:lvl4pPr>
            <a:lvl5pPr marL="1828800" indent="0">
              <a:buNone/>
              <a:defRPr sz="1600"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84866D-1884-8E4B-906A-B504D24ED334}"/>
              </a:ext>
            </a:extLst>
          </p:cNvPr>
          <p:cNvSpPr>
            <a:spLocks noGrp="1"/>
          </p:cNvSpPr>
          <p:nvPr>
            <p:ph type="dt" sz="half" idx="10"/>
          </p:nvPr>
        </p:nvSpPr>
        <p:spPr/>
        <p:txBody>
          <a:bodyPr/>
          <a:lstStyle/>
          <a:p>
            <a:r>
              <a:rPr lang="en-US"/>
              <a:t>american institute for conservation</a:t>
            </a:r>
          </a:p>
        </p:txBody>
      </p:sp>
      <p:sp>
        <p:nvSpPr>
          <p:cNvPr id="5" name="Footer Placeholder 4">
            <a:extLst>
              <a:ext uri="{FF2B5EF4-FFF2-40B4-BE49-F238E27FC236}">
                <a16:creationId xmlns:a16="http://schemas.microsoft.com/office/drawing/2014/main" id="{F18663CC-011E-074D-9CAA-2890F2351187}"/>
              </a:ext>
            </a:extLst>
          </p:cNvPr>
          <p:cNvSpPr>
            <a:spLocks noGrp="1"/>
          </p:cNvSpPr>
          <p:nvPr>
            <p:ph type="ftr" sz="quarter" idx="11"/>
          </p:nvPr>
        </p:nvSpPr>
        <p:spPr/>
        <p:txBody>
          <a:bodyPr/>
          <a:lstStyle/>
          <a:p>
            <a:r>
              <a:rPr lang="en-US"/>
              <a:t>Author Last Name | Month Year | City, State Abbreviation</a:t>
            </a:r>
            <a:endParaRPr lang="en-US" dirty="0"/>
          </a:p>
        </p:txBody>
      </p:sp>
      <p:sp>
        <p:nvSpPr>
          <p:cNvPr id="6" name="Slide Number Placeholder 5">
            <a:extLst>
              <a:ext uri="{FF2B5EF4-FFF2-40B4-BE49-F238E27FC236}">
                <a16:creationId xmlns:a16="http://schemas.microsoft.com/office/drawing/2014/main" id="{7B04EC6E-9C44-2C4B-8262-8E101193B209}"/>
              </a:ext>
            </a:extLst>
          </p:cNvPr>
          <p:cNvSpPr>
            <a:spLocks noGrp="1"/>
          </p:cNvSpPr>
          <p:nvPr>
            <p:ph type="sldNum" sz="quarter" idx="12"/>
          </p:nvPr>
        </p:nvSpPr>
        <p:spPr/>
        <p:txBody>
          <a:bodyPr/>
          <a:lstStyle/>
          <a:p>
            <a:fld id="{957EC2B7-809C-5648-8D4E-0DB20E412FD1}" type="slidenum">
              <a:rPr lang="en-US" smtClean="0"/>
              <a:t>‹#›</a:t>
            </a:fld>
            <a:endParaRPr lang="en-US"/>
          </a:p>
        </p:txBody>
      </p:sp>
    </p:spTree>
    <p:extLst>
      <p:ext uri="{BB962C8B-B14F-4D97-AF65-F5344CB8AC3E}">
        <p14:creationId xmlns:p14="http://schemas.microsoft.com/office/powerpoint/2010/main" val="394588903"/>
      </p:ext>
    </p:extLst>
  </p:cSld>
  <p:clrMapOvr>
    <a:masterClrMapping/>
  </p:clrMapOvr>
  <p:extLst>
    <p:ext uri="{DCECCB84-F9BA-43D5-87BE-67443E8EF086}">
      <p15:sldGuideLst xmlns:p15="http://schemas.microsoft.com/office/powerpoint/2012/main">
        <p15:guide id="1" pos="5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BFD4-5662-3A40-96B9-665BB5841401}"/>
              </a:ext>
            </a:extLst>
          </p:cNvPr>
          <p:cNvSpPr>
            <a:spLocks noGrp="1"/>
          </p:cNvSpPr>
          <p:nvPr>
            <p:ph type="title"/>
          </p:nvPr>
        </p:nvSpPr>
        <p:spPr>
          <a:xfrm>
            <a:off x="724653" y="365125"/>
            <a:ext cx="10515600" cy="644899"/>
          </a:xfrm>
        </p:spPr>
        <p:txBody>
          <a:bodyPr>
            <a:normAutofit/>
          </a:bodyPr>
          <a:lstStyle>
            <a:lvl1pPr>
              <a:defRPr sz="2800" b="0"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4C24C19-27A4-E24B-BD4C-98109B8C02B7}"/>
              </a:ext>
            </a:extLst>
          </p:cNvPr>
          <p:cNvSpPr>
            <a:spLocks noGrp="1"/>
          </p:cNvSpPr>
          <p:nvPr>
            <p:ph idx="1"/>
          </p:nvPr>
        </p:nvSpPr>
        <p:spPr>
          <a:xfrm>
            <a:off x="724652" y="1825625"/>
            <a:ext cx="7624477" cy="4351338"/>
          </a:xfrm>
        </p:spPr>
        <p:txBody>
          <a:bodyPr numCol="1">
            <a:normAutofit/>
          </a:bodyPr>
          <a:lstStyle>
            <a:lvl1pPr marL="0" indent="0">
              <a:buNone/>
              <a:defRPr sz="1600" b="0" i="0">
                <a:latin typeface="Arial" panose="020B0604020202020204" pitchFamily="34" charset="0"/>
              </a:defRPr>
            </a:lvl1pPr>
            <a:lvl2pPr marL="457200" indent="0">
              <a:buNone/>
              <a:defRPr sz="1600" b="0" i="0">
                <a:latin typeface="Arial" panose="020B0604020202020204" pitchFamily="34" charset="0"/>
              </a:defRPr>
            </a:lvl2pPr>
            <a:lvl3pPr marL="914400" indent="0">
              <a:buNone/>
              <a:defRPr sz="1600" b="0" i="0">
                <a:latin typeface="Arial" panose="020B0604020202020204" pitchFamily="34" charset="0"/>
              </a:defRPr>
            </a:lvl3pPr>
            <a:lvl4pPr marL="1371600" indent="0">
              <a:buNone/>
              <a:defRPr sz="1600" b="0" i="0">
                <a:latin typeface="Arial" panose="020B0604020202020204" pitchFamily="34" charset="0"/>
              </a:defRPr>
            </a:lvl4pPr>
            <a:lvl5pPr marL="1828800" indent="0">
              <a:buNone/>
              <a:defRPr sz="1600"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84866D-1884-8E4B-906A-B504D24ED334}"/>
              </a:ext>
            </a:extLst>
          </p:cNvPr>
          <p:cNvSpPr>
            <a:spLocks noGrp="1"/>
          </p:cNvSpPr>
          <p:nvPr>
            <p:ph type="dt" sz="half" idx="10"/>
          </p:nvPr>
        </p:nvSpPr>
        <p:spPr/>
        <p:txBody>
          <a:bodyPr/>
          <a:lstStyle/>
          <a:p>
            <a:r>
              <a:rPr lang="en-US"/>
              <a:t>american institute for conservation</a:t>
            </a:r>
          </a:p>
        </p:txBody>
      </p:sp>
      <p:sp>
        <p:nvSpPr>
          <p:cNvPr id="5" name="Footer Placeholder 4">
            <a:extLst>
              <a:ext uri="{FF2B5EF4-FFF2-40B4-BE49-F238E27FC236}">
                <a16:creationId xmlns:a16="http://schemas.microsoft.com/office/drawing/2014/main" id="{F18663CC-011E-074D-9CAA-2890F2351187}"/>
              </a:ext>
            </a:extLst>
          </p:cNvPr>
          <p:cNvSpPr>
            <a:spLocks noGrp="1"/>
          </p:cNvSpPr>
          <p:nvPr>
            <p:ph type="ftr" sz="quarter" idx="11"/>
          </p:nvPr>
        </p:nvSpPr>
        <p:spPr/>
        <p:txBody>
          <a:bodyPr/>
          <a:lstStyle/>
          <a:p>
            <a:r>
              <a:rPr lang="en-US"/>
              <a:t>Author Last Name | Month Year | City, State Abbreviation</a:t>
            </a:r>
            <a:endParaRPr lang="en-US" dirty="0"/>
          </a:p>
        </p:txBody>
      </p:sp>
      <p:sp>
        <p:nvSpPr>
          <p:cNvPr id="6" name="Slide Number Placeholder 5">
            <a:extLst>
              <a:ext uri="{FF2B5EF4-FFF2-40B4-BE49-F238E27FC236}">
                <a16:creationId xmlns:a16="http://schemas.microsoft.com/office/drawing/2014/main" id="{7B04EC6E-9C44-2C4B-8262-8E101193B209}"/>
              </a:ext>
            </a:extLst>
          </p:cNvPr>
          <p:cNvSpPr>
            <a:spLocks noGrp="1"/>
          </p:cNvSpPr>
          <p:nvPr>
            <p:ph type="sldNum" sz="quarter" idx="12"/>
          </p:nvPr>
        </p:nvSpPr>
        <p:spPr/>
        <p:txBody>
          <a:bodyPr/>
          <a:lstStyle/>
          <a:p>
            <a:fld id="{957EC2B7-809C-5648-8D4E-0DB20E412FD1}" type="slidenum">
              <a:rPr lang="en-US" smtClean="0"/>
              <a:t>‹#›</a:t>
            </a:fld>
            <a:endParaRPr lang="en-US"/>
          </a:p>
        </p:txBody>
      </p:sp>
      <p:sp>
        <p:nvSpPr>
          <p:cNvPr id="8" name="Picture Placeholder 7">
            <a:extLst>
              <a:ext uri="{FF2B5EF4-FFF2-40B4-BE49-F238E27FC236}">
                <a16:creationId xmlns:a16="http://schemas.microsoft.com/office/drawing/2014/main" id="{6A4F88AA-02EF-3B4C-AC80-FF107BACE2A0}"/>
              </a:ext>
            </a:extLst>
          </p:cNvPr>
          <p:cNvSpPr>
            <a:spLocks noGrp="1"/>
          </p:cNvSpPr>
          <p:nvPr>
            <p:ph type="pic" sz="quarter" idx="13"/>
          </p:nvPr>
        </p:nvSpPr>
        <p:spPr>
          <a:xfrm>
            <a:off x="8869363" y="1825625"/>
            <a:ext cx="2484437" cy="2484438"/>
          </a:xfrm>
        </p:spPr>
        <p:txBody>
          <a:bodyPr/>
          <a:lstStyle/>
          <a:p>
            <a:endParaRPr lang="en-US"/>
          </a:p>
        </p:txBody>
      </p:sp>
      <p:sp>
        <p:nvSpPr>
          <p:cNvPr id="10" name="Text Placeholder 9">
            <a:extLst>
              <a:ext uri="{FF2B5EF4-FFF2-40B4-BE49-F238E27FC236}">
                <a16:creationId xmlns:a16="http://schemas.microsoft.com/office/drawing/2014/main" id="{A90DE701-4993-A647-928A-61E0C6843D4F}"/>
              </a:ext>
            </a:extLst>
          </p:cNvPr>
          <p:cNvSpPr>
            <a:spLocks noGrp="1"/>
          </p:cNvSpPr>
          <p:nvPr>
            <p:ph type="body" sz="quarter" idx="14"/>
          </p:nvPr>
        </p:nvSpPr>
        <p:spPr>
          <a:xfrm>
            <a:off x="8869363" y="4422775"/>
            <a:ext cx="2484437" cy="1290638"/>
          </a:xfrm>
        </p:spPr>
        <p:txBody>
          <a:bodyPr>
            <a:noAutofit/>
          </a:bodyPr>
          <a:lstStyle>
            <a:lvl1pPr marL="0" indent="0">
              <a:buNone/>
              <a:defRPr sz="1000" b="0" i="0">
                <a:solidFill>
                  <a:schemeClr val="bg1">
                    <a:lumMod val="65000"/>
                  </a:schemeClr>
                </a:solidFill>
                <a:latin typeface="Arial" panose="020B0604020202020204" pitchFamily="34" charset="0"/>
              </a:defRPr>
            </a:lvl1pPr>
            <a:lvl2pPr marL="457200" indent="0">
              <a:buNone/>
              <a:defRPr sz="1000" b="0" i="1">
                <a:solidFill>
                  <a:schemeClr val="bg1">
                    <a:lumMod val="65000"/>
                  </a:schemeClr>
                </a:solidFill>
                <a:latin typeface="Reader Pro" panose="020B0503030501040103" pitchFamily="34" charset="0"/>
              </a:defRPr>
            </a:lvl2pPr>
            <a:lvl3pPr marL="914400" indent="0">
              <a:buNone/>
              <a:defRPr sz="1000" b="0" i="1">
                <a:solidFill>
                  <a:schemeClr val="bg1">
                    <a:lumMod val="65000"/>
                  </a:schemeClr>
                </a:solidFill>
                <a:latin typeface="Reader Pro" panose="020B0503030501040103" pitchFamily="34" charset="0"/>
              </a:defRPr>
            </a:lvl3pPr>
            <a:lvl4pPr marL="1371600" indent="0">
              <a:buNone/>
              <a:defRPr sz="1000" b="0" i="1">
                <a:solidFill>
                  <a:schemeClr val="bg1">
                    <a:lumMod val="65000"/>
                  </a:schemeClr>
                </a:solidFill>
                <a:latin typeface="Reader Pro" panose="020B0503030501040103" pitchFamily="34" charset="0"/>
              </a:defRPr>
            </a:lvl4pPr>
            <a:lvl5pPr marL="1828800" indent="0">
              <a:buNone/>
              <a:defRPr sz="1000" b="0" i="1">
                <a:solidFill>
                  <a:schemeClr val="bg1">
                    <a:lumMod val="65000"/>
                  </a:schemeClr>
                </a:solidFill>
                <a:latin typeface="Reader Pro" panose="020B0503030501040103" pitchFamily="34" charset="0"/>
              </a:defRPr>
            </a:lvl5pPr>
          </a:lstStyle>
          <a:p>
            <a:pPr lvl="0"/>
            <a:r>
              <a:rPr lang="en-US" dirty="0"/>
              <a:t>Edit Master text styles</a:t>
            </a:r>
          </a:p>
        </p:txBody>
      </p:sp>
    </p:spTree>
    <p:extLst>
      <p:ext uri="{BB962C8B-B14F-4D97-AF65-F5344CB8AC3E}">
        <p14:creationId xmlns:p14="http://schemas.microsoft.com/office/powerpoint/2010/main" val="3205845754"/>
      </p:ext>
    </p:extLst>
  </p:cSld>
  <p:clrMapOvr>
    <a:masterClrMapping/>
  </p:clrMapOvr>
  <p:extLst>
    <p:ext uri="{DCECCB84-F9BA-43D5-87BE-67443E8EF086}">
      <p15:sldGuideLst xmlns:p15="http://schemas.microsoft.com/office/powerpoint/2012/main">
        <p15:guide id="1" pos="528">
          <p15:clr>
            <a:srgbClr val="FBAE40"/>
          </p15:clr>
        </p15:guide>
        <p15:guide id="2" orient="horz" pos="4176" userDrawn="1">
          <p15:clr>
            <a:srgbClr val="FBAE40"/>
          </p15:clr>
        </p15:guide>
        <p15:guide id="3" pos="456" userDrawn="1">
          <p15:clr>
            <a:srgbClr val="FBAE40"/>
          </p15:clr>
        </p15:guide>
        <p15:guide id="4" pos="168" userDrawn="1">
          <p15:clr>
            <a:srgbClr val="FBAE40"/>
          </p15:clr>
        </p15:guide>
        <p15:guide id="5" orient="horz" pos="38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E151-FB26-2941-AC45-85FA2FF83911}"/>
              </a:ext>
            </a:extLst>
          </p:cNvPr>
          <p:cNvSpPr>
            <a:spLocks noGrp="1"/>
          </p:cNvSpPr>
          <p:nvPr>
            <p:ph type="title"/>
          </p:nvPr>
        </p:nvSpPr>
        <p:spPr>
          <a:xfrm>
            <a:off x="831850" y="1709738"/>
            <a:ext cx="10515600" cy="2852737"/>
          </a:xfrm>
        </p:spPr>
        <p:txBody>
          <a:bodyPr anchor="b"/>
          <a:lstStyle>
            <a:lvl1pPr>
              <a:defRPr sz="6000" b="0" i="0">
                <a:solidFill>
                  <a:schemeClr val="tx1"/>
                </a:solidFill>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BB788F2-8113-3B42-9A11-966A578F6B25}"/>
              </a:ext>
            </a:extLst>
          </p:cNvPr>
          <p:cNvSpPr>
            <a:spLocks noGrp="1"/>
          </p:cNvSpPr>
          <p:nvPr>
            <p:ph type="body" idx="1"/>
          </p:nvPr>
        </p:nvSpPr>
        <p:spPr>
          <a:xfrm>
            <a:off x="831850" y="4589463"/>
            <a:ext cx="10515600" cy="1500187"/>
          </a:xfrm>
        </p:spPr>
        <p:txBody>
          <a:bodyPr/>
          <a:lstStyle>
            <a:lvl1pPr marL="0" indent="0">
              <a:buNone/>
              <a:defRPr sz="2400" b="0" i="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1D265806-6DEA-724B-B7CB-6A15F457B6E4}"/>
              </a:ext>
            </a:extLst>
          </p:cNvPr>
          <p:cNvSpPr>
            <a:spLocks noGrp="1"/>
          </p:cNvSpPr>
          <p:nvPr>
            <p:ph type="dt" sz="half" idx="10"/>
          </p:nvPr>
        </p:nvSpPr>
        <p:spPr>
          <a:noFill/>
        </p:spPr>
        <p:txBody>
          <a:bodyPr/>
          <a:lstStyle>
            <a:lvl1pPr>
              <a:defRPr>
                <a:solidFill>
                  <a:schemeClr val="tx1"/>
                </a:solidFill>
              </a:defRPr>
            </a:lvl1pPr>
          </a:lstStyle>
          <a:p>
            <a:r>
              <a:rPr lang="en-US"/>
              <a:t>american institute for conservation</a:t>
            </a:r>
            <a:endParaRPr lang="en-US" dirty="0"/>
          </a:p>
        </p:txBody>
      </p:sp>
      <p:sp>
        <p:nvSpPr>
          <p:cNvPr id="5" name="Footer Placeholder 4">
            <a:extLst>
              <a:ext uri="{FF2B5EF4-FFF2-40B4-BE49-F238E27FC236}">
                <a16:creationId xmlns:a16="http://schemas.microsoft.com/office/drawing/2014/main" id="{2F9D4272-D315-294E-8D30-5B9B9593D11B}"/>
              </a:ext>
            </a:extLst>
          </p:cNvPr>
          <p:cNvSpPr>
            <a:spLocks noGrp="1"/>
          </p:cNvSpPr>
          <p:nvPr>
            <p:ph type="ftr" sz="quarter" idx="11"/>
          </p:nvPr>
        </p:nvSpPr>
        <p:spPr/>
        <p:txBody>
          <a:bodyPr/>
          <a:lstStyle>
            <a:lvl1pPr>
              <a:defRPr>
                <a:solidFill>
                  <a:schemeClr val="tx1"/>
                </a:solidFill>
              </a:defRPr>
            </a:lvl1pPr>
          </a:lstStyle>
          <a:p>
            <a:r>
              <a:rPr lang="en-US"/>
              <a:t>Author Last Name | Month Year | City, State Abbreviation</a:t>
            </a:r>
            <a:endParaRPr lang="en-US" dirty="0"/>
          </a:p>
        </p:txBody>
      </p:sp>
      <p:sp>
        <p:nvSpPr>
          <p:cNvPr id="6" name="Slide Number Placeholder 5">
            <a:extLst>
              <a:ext uri="{FF2B5EF4-FFF2-40B4-BE49-F238E27FC236}">
                <a16:creationId xmlns:a16="http://schemas.microsoft.com/office/drawing/2014/main" id="{BB85E7A1-8012-4844-9085-1D9BC59C89BB}"/>
              </a:ext>
            </a:extLst>
          </p:cNvPr>
          <p:cNvSpPr>
            <a:spLocks noGrp="1"/>
          </p:cNvSpPr>
          <p:nvPr>
            <p:ph type="sldNum" sz="quarter" idx="12"/>
          </p:nvPr>
        </p:nvSpPr>
        <p:spPr/>
        <p:txBody>
          <a:bodyPr/>
          <a:lstStyle>
            <a:lvl1pPr>
              <a:defRPr>
                <a:solidFill>
                  <a:schemeClr val="tx1"/>
                </a:solidFill>
              </a:defRPr>
            </a:lvl1pPr>
          </a:lstStyle>
          <a:p>
            <a:fld id="{957EC2B7-809C-5648-8D4E-0DB20E412FD1}" type="slidenum">
              <a:rPr lang="en-US" smtClean="0"/>
              <a:pPr/>
              <a:t>‹#›</a:t>
            </a:fld>
            <a:endParaRPr lang="en-US" dirty="0"/>
          </a:p>
        </p:txBody>
      </p:sp>
    </p:spTree>
    <p:extLst>
      <p:ext uri="{BB962C8B-B14F-4D97-AF65-F5344CB8AC3E}">
        <p14:creationId xmlns:p14="http://schemas.microsoft.com/office/powerpoint/2010/main" val="1618398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DEDC72-1CD7-2A49-9CA3-A67A60624942}"/>
              </a:ext>
            </a:extLst>
          </p:cNvPr>
          <p:cNvSpPr>
            <a:spLocks noGrp="1"/>
          </p:cNvSpPr>
          <p:nvPr>
            <p:ph sz="half" idx="1"/>
          </p:nvPr>
        </p:nvSpPr>
        <p:spPr>
          <a:xfrm>
            <a:off x="838200" y="1825625"/>
            <a:ext cx="5181600" cy="4351338"/>
          </a:xfrm>
        </p:spPr>
        <p:txBody>
          <a:bodyPr>
            <a:normAutofit/>
          </a:bodyPr>
          <a:lstStyle>
            <a:lvl1pPr>
              <a:defRPr sz="1600" b="0" i="0">
                <a:latin typeface="Arial" panose="020B0604020202020204" pitchFamily="34" charset="0"/>
              </a:defRPr>
            </a:lvl1pPr>
            <a:lvl2pPr>
              <a:defRPr sz="1600" b="0" i="0">
                <a:latin typeface="Arial" panose="020B0604020202020204" pitchFamily="34" charset="0"/>
              </a:defRPr>
            </a:lvl2pPr>
            <a:lvl3pPr>
              <a:defRPr sz="16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C71AD76-A594-9F48-B6BC-3C4A2119C8FE}"/>
              </a:ext>
            </a:extLst>
          </p:cNvPr>
          <p:cNvSpPr>
            <a:spLocks noGrp="1"/>
          </p:cNvSpPr>
          <p:nvPr>
            <p:ph sz="half" idx="2"/>
          </p:nvPr>
        </p:nvSpPr>
        <p:spPr>
          <a:xfrm>
            <a:off x="6172200" y="1825625"/>
            <a:ext cx="5181600" cy="4351338"/>
          </a:xfrm>
        </p:spPr>
        <p:txBody>
          <a:bodyPr>
            <a:normAutofit/>
          </a:bodyPr>
          <a:lstStyle>
            <a:lvl1pPr>
              <a:defRPr sz="1600" b="0" i="0">
                <a:latin typeface="Arial" panose="020B0604020202020204" pitchFamily="34" charset="0"/>
              </a:defRPr>
            </a:lvl1pPr>
            <a:lvl2pPr>
              <a:defRPr sz="1600" b="0" i="0">
                <a:latin typeface="Arial" panose="020B0604020202020204" pitchFamily="34" charset="0"/>
              </a:defRPr>
            </a:lvl2pPr>
            <a:lvl3pPr>
              <a:defRPr sz="16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B3BF5D6-064D-4541-804E-547C8DAEAE38}"/>
              </a:ext>
            </a:extLst>
          </p:cNvPr>
          <p:cNvSpPr>
            <a:spLocks noGrp="1"/>
          </p:cNvSpPr>
          <p:nvPr>
            <p:ph type="dt" sz="half" idx="10"/>
          </p:nvPr>
        </p:nvSpPr>
        <p:spPr/>
        <p:txBody>
          <a:bodyPr/>
          <a:lstStyle/>
          <a:p>
            <a:r>
              <a:rPr lang="en-US"/>
              <a:t>american institute for conservation</a:t>
            </a:r>
          </a:p>
        </p:txBody>
      </p:sp>
      <p:sp>
        <p:nvSpPr>
          <p:cNvPr id="6" name="Footer Placeholder 5">
            <a:extLst>
              <a:ext uri="{FF2B5EF4-FFF2-40B4-BE49-F238E27FC236}">
                <a16:creationId xmlns:a16="http://schemas.microsoft.com/office/drawing/2014/main" id="{42CF1BF3-2C71-0B44-9EA1-0494C6FDC45D}"/>
              </a:ext>
            </a:extLst>
          </p:cNvPr>
          <p:cNvSpPr>
            <a:spLocks noGrp="1"/>
          </p:cNvSpPr>
          <p:nvPr>
            <p:ph type="ftr" sz="quarter" idx="11"/>
          </p:nvPr>
        </p:nvSpPr>
        <p:spPr/>
        <p:txBody>
          <a:bodyPr/>
          <a:lstStyle/>
          <a:p>
            <a:r>
              <a:rPr lang="en-US"/>
              <a:t>Author Last Name | Month Year | City, State Abbreviation</a:t>
            </a:r>
          </a:p>
        </p:txBody>
      </p:sp>
      <p:sp>
        <p:nvSpPr>
          <p:cNvPr id="7" name="Slide Number Placeholder 6">
            <a:extLst>
              <a:ext uri="{FF2B5EF4-FFF2-40B4-BE49-F238E27FC236}">
                <a16:creationId xmlns:a16="http://schemas.microsoft.com/office/drawing/2014/main" id="{73C53855-8727-DD49-A085-9E6C6D441128}"/>
              </a:ext>
            </a:extLst>
          </p:cNvPr>
          <p:cNvSpPr>
            <a:spLocks noGrp="1"/>
          </p:cNvSpPr>
          <p:nvPr>
            <p:ph type="sldNum" sz="quarter" idx="12"/>
          </p:nvPr>
        </p:nvSpPr>
        <p:spPr/>
        <p:txBody>
          <a:bodyPr/>
          <a:lstStyle/>
          <a:p>
            <a:fld id="{957EC2B7-809C-5648-8D4E-0DB20E412FD1}" type="slidenum">
              <a:rPr lang="en-US" smtClean="0"/>
              <a:t>‹#›</a:t>
            </a:fld>
            <a:endParaRPr lang="en-US"/>
          </a:p>
        </p:txBody>
      </p:sp>
      <p:sp>
        <p:nvSpPr>
          <p:cNvPr id="8" name="Title 1">
            <a:extLst>
              <a:ext uri="{FF2B5EF4-FFF2-40B4-BE49-F238E27FC236}">
                <a16:creationId xmlns:a16="http://schemas.microsoft.com/office/drawing/2014/main" id="{44AB0B09-DA6A-3C4B-A745-1CEB2BE26588}"/>
              </a:ext>
            </a:extLst>
          </p:cNvPr>
          <p:cNvSpPr>
            <a:spLocks noGrp="1"/>
          </p:cNvSpPr>
          <p:nvPr>
            <p:ph type="title"/>
          </p:nvPr>
        </p:nvSpPr>
        <p:spPr>
          <a:xfrm>
            <a:off x="724653" y="365125"/>
            <a:ext cx="10515600" cy="644899"/>
          </a:xfrm>
        </p:spPr>
        <p:txBody>
          <a:bodyPr>
            <a:normAutofit/>
          </a:bodyPr>
          <a:lstStyle>
            <a:lvl1pPr>
              <a:defRPr sz="2800" b="0"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83250476"/>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102B26-E84F-F941-9DB1-0B3336D8CC48}"/>
              </a:ext>
            </a:extLst>
          </p:cNvPr>
          <p:cNvSpPr>
            <a:spLocks noGrp="1"/>
          </p:cNvSpPr>
          <p:nvPr>
            <p:ph type="body" idx="1"/>
          </p:nvPr>
        </p:nvSpPr>
        <p:spPr>
          <a:xfrm>
            <a:off x="735288" y="1681163"/>
            <a:ext cx="5157787" cy="823912"/>
          </a:xfrm>
        </p:spPr>
        <p:txBody>
          <a:bodyPr anchor="b">
            <a:normAutofit/>
          </a:bodyPr>
          <a:lstStyle>
            <a:lvl1pPr marL="0" indent="0">
              <a:buNone/>
              <a:defRPr sz="20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27976BF-3593-F348-AC7E-A9A60706A461}"/>
              </a:ext>
            </a:extLst>
          </p:cNvPr>
          <p:cNvSpPr>
            <a:spLocks noGrp="1"/>
          </p:cNvSpPr>
          <p:nvPr>
            <p:ph sz="half" idx="2"/>
          </p:nvPr>
        </p:nvSpPr>
        <p:spPr>
          <a:xfrm>
            <a:off x="735288" y="2505075"/>
            <a:ext cx="5157787" cy="3684588"/>
          </a:xfrm>
        </p:spPr>
        <p:txBody>
          <a:bodyPr>
            <a:normAutofit/>
          </a:bodyPr>
          <a:lstStyle>
            <a:lvl1pPr>
              <a:defRPr sz="1600" b="0" i="0">
                <a:latin typeface="Arial" panose="020B0604020202020204" pitchFamily="34" charset="0"/>
              </a:defRPr>
            </a:lvl1pPr>
            <a:lvl2pPr>
              <a:defRPr sz="1600" b="0" i="0">
                <a:latin typeface="Arial" panose="020B0604020202020204" pitchFamily="34" charset="0"/>
              </a:defRPr>
            </a:lvl2pPr>
            <a:lvl3pPr>
              <a:defRPr sz="16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6CB799B-B447-384C-B8F0-9612E3973D14}"/>
              </a:ext>
            </a:extLst>
          </p:cNvPr>
          <p:cNvSpPr>
            <a:spLocks noGrp="1"/>
          </p:cNvSpPr>
          <p:nvPr>
            <p:ph type="body" sz="quarter" idx="3"/>
          </p:nvPr>
        </p:nvSpPr>
        <p:spPr>
          <a:xfrm>
            <a:off x="6172200" y="1681163"/>
            <a:ext cx="5183188" cy="823912"/>
          </a:xfrm>
        </p:spPr>
        <p:txBody>
          <a:bodyPr anchor="b">
            <a:normAutofit/>
          </a:bodyPr>
          <a:lstStyle>
            <a:lvl1pPr marL="0" indent="0">
              <a:buNone/>
              <a:defRPr sz="20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6713420-0516-6A4D-AF8B-D8F7CC3F99FD}"/>
              </a:ext>
            </a:extLst>
          </p:cNvPr>
          <p:cNvSpPr>
            <a:spLocks noGrp="1"/>
          </p:cNvSpPr>
          <p:nvPr>
            <p:ph sz="quarter" idx="4"/>
          </p:nvPr>
        </p:nvSpPr>
        <p:spPr>
          <a:xfrm>
            <a:off x="6172200" y="2505075"/>
            <a:ext cx="5183188" cy="3684588"/>
          </a:xfrm>
        </p:spPr>
        <p:txBody>
          <a:bodyPr>
            <a:normAutofit/>
          </a:bodyPr>
          <a:lstStyle>
            <a:lvl1pPr>
              <a:defRPr sz="1600" b="0" i="0">
                <a:latin typeface="Arial" panose="020B0604020202020204" pitchFamily="34" charset="0"/>
              </a:defRPr>
            </a:lvl1pPr>
            <a:lvl2pPr>
              <a:defRPr sz="1600" b="0" i="0">
                <a:latin typeface="Arial" panose="020B0604020202020204" pitchFamily="34" charset="0"/>
              </a:defRPr>
            </a:lvl2pPr>
            <a:lvl3pPr>
              <a:defRPr sz="16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A8A5061-49F7-1641-B38F-A127276B9D42}"/>
              </a:ext>
            </a:extLst>
          </p:cNvPr>
          <p:cNvSpPr>
            <a:spLocks noGrp="1"/>
          </p:cNvSpPr>
          <p:nvPr>
            <p:ph type="dt" sz="half" idx="10"/>
          </p:nvPr>
        </p:nvSpPr>
        <p:spPr/>
        <p:txBody>
          <a:bodyPr/>
          <a:lstStyle/>
          <a:p>
            <a:r>
              <a:rPr lang="en-US"/>
              <a:t>american institute for conservation</a:t>
            </a:r>
          </a:p>
        </p:txBody>
      </p:sp>
      <p:sp>
        <p:nvSpPr>
          <p:cNvPr id="8" name="Footer Placeholder 7">
            <a:extLst>
              <a:ext uri="{FF2B5EF4-FFF2-40B4-BE49-F238E27FC236}">
                <a16:creationId xmlns:a16="http://schemas.microsoft.com/office/drawing/2014/main" id="{222A6C08-6477-0344-B9B5-BEF6EDF7824E}"/>
              </a:ext>
            </a:extLst>
          </p:cNvPr>
          <p:cNvSpPr>
            <a:spLocks noGrp="1"/>
          </p:cNvSpPr>
          <p:nvPr>
            <p:ph type="ftr" sz="quarter" idx="11"/>
          </p:nvPr>
        </p:nvSpPr>
        <p:spPr/>
        <p:txBody>
          <a:bodyPr/>
          <a:lstStyle/>
          <a:p>
            <a:r>
              <a:rPr lang="en-US"/>
              <a:t>Author Last Name | Month Year | City, State Abbreviation</a:t>
            </a:r>
          </a:p>
        </p:txBody>
      </p:sp>
      <p:sp>
        <p:nvSpPr>
          <p:cNvPr id="9" name="Slide Number Placeholder 8">
            <a:extLst>
              <a:ext uri="{FF2B5EF4-FFF2-40B4-BE49-F238E27FC236}">
                <a16:creationId xmlns:a16="http://schemas.microsoft.com/office/drawing/2014/main" id="{0B2EF502-F9E2-B44E-B088-4F0326F49581}"/>
              </a:ext>
            </a:extLst>
          </p:cNvPr>
          <p:cNvSpPr>
            <a:spLocks noGrp="1"/>
          </p:cNvSpPr>
          <p:nvPr>
            <p:ph type="sldNum" sz="quarter" idx="12"/>
          </p:nvPr>
        </p:nvSpPr>
        <p:spPr/>
        <p:txBody>
          <a:bodyPr/>
          <a:lstStyle/>
          <a:p>
            <a:fld id="{957EC2B7-809C-5648-8D4E-0DB20E412FD1}" type="slidenum">
              <a:rPr lang="en-US" smtClean="0"/>
              <a:t>‹#›</a:t>
            </a:fld>
            <a:endParaRPr lang="en-US"/>
          </a:p>
        </p:txBody>
      </p:sp>
      <p:sp>
        <p:nvSpPr>
          <p:cNvPr id="10" name="Title 1">
            <a:extLst>
              <a:ext uri="{FF2B5EF4-FFF2-40B4-BE49-F238E27FC236}">
                <a16:creationId xmlns:a16="http://schemas.microsoft.com/office/drawing/2014/main" id="{E8C2BF7F-E137-B049-80B8-D3DE10EFD771}"/>
              </a:ext>
            </a:extLst>
          </p:cNvPr>
          <p:cNvSpPr>
            <a:spLocks noGrp="1"/>
          </p:cNvSpPr>
          <p:nvPr>
            <p:ph type="title"/>
          </p:nvPr>
        </p:nvSpPr>
        <p:spPr>
          <a:xfrm>
            <a:off x="724653" y="365125"/>
            <a:ext cx="10515600" cy="644899"/>
          </a:xfrm>
        </p:spPr>
        <p:txBody>
          <a:bodyPr>
            <a:normAutofit/>
          </a:bodyPr>
          <a:lstStyle>
            <a:lvl1pPr>
              <a:defRPr sz="2800" b="0"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76417947"/>
      </p:ext>
    </p:extLst>
  </p:cSld>
  <p:clrMapOvr>
    <a:masterClrMapping/>
  </p:clrMapOvr>
  <p:extLst>
    <p:ext uri="{DCECCB84-F9BA-43D5-87BE-67443E8EF086}">
      <p15:sldGuideLst xmlns:p15="http://schemas.microsoft.com/office/powerpoint/2012/main">
        <p15:guide id="1"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2DF5F6-3515-CE49-B14B-57AAF7B4DE16}"/>
              </a:ext>
            </a:extLst>
          </p:cNvPr>
          <p:cNvSpPr>
            <a:spLocks noGrp="1"/>
          </p:cNvSpPr>
          <p:nvPr>
            <p:ph type="dt" sz="half" idx="10"/>
          </p:nvPr>
        </p:nvSpPr>
        <p:spPr/>
        <p:txBody>
          <a:bodyPr/>
          <a:lstStyle/>
          <a:p>
            <a:r>
              <a:rPr lang="en-US"/>
              <a:t>american institute for conservation</a:t>
            </a:r>
          </a:p>
        </p:txBody>
      </p:sp>
      <p:sp>
        <p:nvSpPr>
          <p:cNvPr id="4" name="Footer Placeholder 3">
            <a:extLst>
              <a:ext uri="{FF2B5EF4-FFF2-40B4-BE49-F238E27FC236}">
                <a16:creationId xmlns:a16="http://schemas.microsoft.com/office/drawing/2014/main" id="{B48B5DB8-FE3A-2742-B2E5-8D68439A87F7}"/>
              </a:ext>
            </a:extLst>
          </p:cNvPr>
          <p:cNvSpPr>
            <a:spLocks noGrp="1"/>
          </p:cNvSpPr>
          <p:nvPr>
            <p:ph type="ftr" sz="quarter" idx="11"/>
          </p:nvPr>
        </p:nvSpPr>
        <p:spPr/>
        <p:txBody>
          <a:bodyPr/>
          <a:lstStyle/>
          <a:p>
            <a:r>
              <a:rPr lang="en-US"/>
              <a:t>Author Last Name | Month Year | City, State Abbreviation</a:t>
            </a:r>
          </a:p>
        </p:txBody>
      </p:sp>
      <p:sp>
        <p:nvSpPr>
          <p:cNvPr id="5" name="Slide Number Placeholder 4">
            <a:extLst>
              <a:ext uri="{FF2B5EF4-FFF2-40B4-BE49-F238E27FC236}">
                <a16:creationId xmlns:a16="http://schemas.microsoft.com/office/drawing/2014/main" id="{C7317533-F518-9A47-83E7-49E6EA48ED28}"/>
              </a:ext>
            </a:extLst>
          </p:cNvPr>
          <p:cNvSpPr>
            <a:spLocks noGrp="1"/>
          </p:cNvSpPr>
          <p:nvPr>
            <p:ph type="sldNum" sz="quarter" idx="12"/>
          </p:nvPr>
        </p:nvSpPr>
        <p:spPr/>
        <p:txBody>
          <a:bodyPr/>
          <a:lstStyle/>
          <a:p>
            <a:fld id="{957EC2B7-809C-5648-8D4E-0DB20E412FD1}" type="slidenum">
              <a:rPr lang="en-US" smtClean="0"/>
              <a:t>‹#›</a:t>
            </a:fld>
            <a:endParaRPr lang="en-US"/>
          </a:p>
        </p:txBody>
      </p:sp>
      <p:sp>
        <p:nvSpPr>
          <p:cNvPr id="6" name="Title 1">
            <a:extLst>
              <a:ext uri="{FF2B5EF4-FFF2-40B4-BE49-F238E27FC236}">
                <a16:creationId xmlns:a16="http://schemas.microsoft.com/office/drawing/2014/main" id="{313C9CB3-D9F2-7A41-87F4-A97FB0458F2D}"/>
              </a:ext>
            </a:extLst>
          </p:cNvPr>
          <p:cNvSpPr>
            <a:spLocks noGrp="1"/>
          </p:cNvSpPr>
          <p:nvPr>
            <p:ph type="title"/>
          </p:nvPr>
        </p:nvSpPr>
        <p:spPr>
          <a:xfrm>
            <a:off x="724653" y="365125"/>
            <a:ext cx="10515600" cy="644899"/>
          </a:xfrm>
        </p:spPr>
        <p:txBody>
          <a:bodyPr>
            <a:normAutofit/>
          </a:bodyPr>
          <a:lstStyle>
            <a:lvl1pPr>
              <a:defRPr sz="2800" b="0" i="0">
                <a:latin typeface="Arial" panose="020B0604020202020204" pitchFamily="34" charset="0"/>
              </a:defRPr>
            </a:lvl1pPr>
          </a:lstStyle>
          <a:p>
            <a:r>
              <a:rPr lang="en-US" dirty="0"/>
              <a:t>Click to edit Master title style</a:t>
            </a:r>
          </a:p>
        </p:txBody>
      </p:sp>
      <p:sp>
        <p:nvSpPr>
          <p:cNvPr id="8" name="Picture Placeholder 7">
            <a:extLst>
              <a:ext uri="{FF2B5EF4-FFF2-40B4-BE49-F238E27FC236}">
                <a16:creationId xmlns:a16="http://schemas.microsoft.com/office/drawing/2014/main" id="{1A5F1E16-E481-B14B-A28C-093A9A0098FD}"/>
              </a:ext>
            </a:extLst>
          </p:cNvPr>
          <p:cNvSpPr>
            <a:spLocks noGrp="1"/>
          </p:cNvSpPr>
          <p:nvPr>
            <p:ph type="pic" sz="quarter" idx="13"/>
          </p:nvPr>
        </p:nvSpPr>
        <p:spPr>
          <a:xfrm>
            <a:off x="5081452" y="1119982"/>
            <a:ext cx="6830460" cy="3922282"/>
          </a:xfrm>
        </p:spPr>
        <p:txBody>
          <a:bodyPr/>
          <a:lstStyle/>
          <a:p>
            <a:endParaRPr lang="en-US"/>
          </a:p>
        </p:txBody>
      </p:sp>
      <p:sp>
        <p:nvSpPr>
          <p:cNvPr id="10" name="Text Placeholder 9">
            <a:extLst>
              <a:ext uri="{FF2B5EF4-FFF2-40B4-BE49-F238E27FC236}">
                <a16:creationId xmlns:a16="http://schemas.microsoft.com/office/drawing/2014/main" id="{5F72CD47-D7C3-D644-AF31-9E8BC3376DBC}"/>
              </a:ext>
            </a:extLst>
          </p:cNvPr>
          <p:cNvSpPr>
            <a:spLocks noGrp="1"/>
          </p:cNvSpPr>
          <p:nvPr>
            <p:ph type="body" sz="quarter" idx="14"/>
          </p:nvPr>
        </p:nvSpPr>
        <p:spPr>
          <a:xfrm>
            <a:off x="838200" y="2684417"/>
            <a:ext cx="4002088" cy="3052808"/>
          </a:xfrm>
        </p:spPr>
        <p:txBody>
          <a:bodyPr>
            <a:normAutofit/>
          </a:bodyPr>
          <a:lstStyle>
            <a:lvl1pPr marL="0" indent="0">
              <a:buNone/>
              <a:defRPr sz="1600" b="0" i="0">
                <a:latin typeface="Arial" panose="020B0604020202020204" pitchFamily="34" charset="0"/>
              </a:defRPr>
            </a:lvl1pPr>
            <a:lvl2pPr marL="457200" indent="0">
              <a:buNone/>
              <a:defRPr sz="1600" b="0" i="0">
                <a:latin typeface="Arial" panose="020B0604020202020204" pitchFamily="34" charset="0"/>
              </a:defRPr>
            </a:lvl2pPr>
            <a:lvl3pPr marL="914400" indent="0">
              <a:buNone/>
              <a:defRPr sz="1600" b="0" i="0">
                <a:latin typeface="Arial" panose="020B0604020202020204" pitchFamily="34" charset="0"/>
              </a:defRPr>
            </a:lvl3pPr>
            <a:lvl4pPr marL="1371600" indent="0">
              <a:buNone/>
              <a:defRPr sz="1600" b="0" i="0">
                <a:latin typeface="Arial" panose="020B0604020202020204" pitchFamily="34" charset="0"/>
              </a:defRPr>
            </a:lvl4pPr>
            <a:lvl5pPr marL="1828800" indent="0">
              <a:buNone/>
              <a:defRPr sz="1600"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F08E800D-8CCC-9541-8C71-91DD4D51C3CF}"/>
              </a:ext>
            </a:extLst>
          </p:cNvPr>
          <p:cNvSpPr>
            <a:spLocks noGrp="1"/>
          </p:cNvSpPr>
          <p:nvPr>
            <p:ph type="body" idx="1"/>
          </p:nvPr>
        </p:nvSpPr>
        <p:spPr>
          <a:xfrm>
            <a:off x="735289" y="1681163"/>
            <a:ext cx="4248192" cy="823912"/>
          </a:xfrm>
        </p:spPr>
        <p:txBody>
          <a:bodyPr anchor="b">
            <a:normAutofit/>
          </a:bodyPr>
          <a:lstStyle>
            <a:lvl1pPr marL="0" indent="0">
              <a:buNone/>
              <a:defRPr sz="20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Text Placeholder 9">
            <a:extLst>
              <a:ext uri="{FF2B5EF4-FFF2-40B4-BE49-F238E27FC236}">
                <a16:creationId xmlns:a16="http://schemas.microsoft.com/office/drawing/2014/main" id="{23CACDDE-587C-D040-B7E5-A93BF55662F8}"/>
              </a:ext>
            </a:extLst>
          </p:cNvPr>
          <p:cNvSpPr>
            <a:spLocks noGrp="1"/>
          </p:cNvSpPr>
          <p:nvPr>
            <p:ph type="body" sz="quarter" idx="15"/>
          </p:nvPr>
        </p:nvSpPr>
        <p:spPr>
          <a:xfrm>
            <a:off x="5107734" y="5152222"/>
            <a:ext cx="6804178" cy="585003"/>
          </a:xfrm>
        </p:spPr>
        <p:txBody>
          <a:bodyPr>
            <a:noAutofit/>
          </a:bodyPr>
          <a:lstStyle>
            <a:lvl1pPr marL="0" indent="0">
              <a:buNone/>
              <a:defRPr sz="1000" b="0" i="0">
                <a:solidFill>
                  <a:schemeClr val="bg1">
                    <a:lumMod val="65000"/>
                  </a:schemeClr>
                </a:solidFill>
                <a:latin typeface="Arial" panose="020B0604020202020204" pitchFamily="34" charset="0"/>
              </a:defRPr>
            </a:lvl1pPr>
            <a:lvl2pPr marL="457200" indent="0">
              <a:buNone/>
              <a:defRPr sz="1000" b="0" i="1">
                <a:solidFill>
                  <a:schemeClr val="bg1">
                    <a:lumMod val="65000"/>
                  </a:schemeClr>
                </a:solidFill>
                <a:latin typeface="Reader Pro" panose="020B0503030501040103" pitchFamily="34" charset="0"/>
              </a:defRPr>
            </a:lvl2pPr>
            <a:lvl3pPr marL="914400" indent="0">
              <a:buNone/>
              <a:defRPr sz="1000" b="0" i="1">
                <a:solidFill>
                  <a:schemeClr val="bg1">
                    <a:lumMod val="65000"/>
                  </a:schemeClr>
                </a:solidFill>
                <a:latin typeface="Reader Pro" panose="020B0503030501040103" pitchFamily="34" charset="0"/>
              </a:defRPr>
            </a:lvl3pPr>
            <a:lvl4pPr marL="1371600" indent="0">
              <a:buNone/>
              <a:defRPr sz="1000" b="0" i="1">
                <a:solidFill>
                  <a:schemeClr val="bg1">
                    <a:lumMod val="65000"/>
                  </a:schemeClr>
                </a:solidFill>
                <a:latin typeface="Reader Pro" panose="020B0503030501040103" pitchFamily="34" charset="0"/>
              </a:defRPr>
            </a:lvl4pPr>
            <a:lvl5pPr marL="1828800" indent="0">
              <a:buNone/>
              <a:defRPr sz="1000" b="0" i="1">
                <a:solidFill>
                  <a:schemeClr val="bg1">
                    <a:lumMod val="65000"/>
                  </a:schemeClr>
                </a:solidFill>
                <a:latin typeface="Reader Pro" panose="020B0503030501040103" pitchFamily="34" charset="0"/>
              </a:defRPr>
            </a:lvl5pPr>
          </a:lstStyle>
          <a:p>
            <a:pPr lvl="0"/>
            <a:r>
              <a:rPr lang="en-US" dirty="0"/>
              <a:t>Edit Master text styles</a:t>
            </a:r>
          </a:p>
        </p:txBody>
      </p:sp>
    </p:spTree>
    <p:extLst>
      <p:ext uri="{BB962C8B-B14F-4D97-AF65-F5344CB8AC3E}">
        <p14:creationId xmlns:p14="http://schemas.microsoft.com/office/powerpoint/2010/main" val="1300975377"/>
      </p:ext>
    </p:extLst>
  </p:cSld>
  <p:clrMapOvr>
    <a:masterClrMapping/>
  </p:clrMapOvr>
  <p:extLst>
    <p:ext uri="{DCECCB84-F9BA-43D5-87BE-67443E8EF086}">
      <p15:sldGuideLst xmlns:p15="http://schemas.microsoft.com/office/powerpoint/2012/main">
        <p15:guide id="1" pos="52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2F0001-7B87-C647-A215-CE1ED34BB92A}"/>
              </a:ext>
            </a:extLst>
          </p:cNvPr>
          <p:cNvSpPr>
            <a:spLocks noGrp="1"/>
          </p:cNvSpPr>
          <p:nvPr>
            <p:ph type="dt" sz="half" idx="10"/>
          </p:nvPr>
        </p:nvSpPr>
        <p:spPr/>
        <p:txBody>
          <a:bodyPr/>
          <a:lstStyle/>
          <a:p>
            <a:r>
              <a:rPr lang="en-US"/>
              <a:t>american institute for conservation</a:t>
            </a:r>
          </a:p>
        </p:txBody>
      </p:sp>
      <p:sp>
        <p:nvSpPr>
          <p:cNvPr id="3" name="Footer Placeholder 2">
            <a:extLst>
              <a:ext uri="{FF2B5EF4-FFF2-40B4-BE49-F238E27FC236}">
                <a16:creationId xmlns:a16="http://schemas.microsoft.com/office/drawing/2014/main" id="{44FEAFDB-00AB-1143-A62E-978EBD483D02}"/>
              </a:ext>
            </a:extLst>
          </p:cNvPr>
          <p:cNvSpPr>
            <a:spLocks noGrp="1"/>
          </p:cNvSpPr>
          <p:nvPr>
            <p:ph type="ftr" sz="quarter" idx="11"/>
          </p:nvPr>
        </p:nvSpPr>
        <p:spPr/>
        <p:txBody>
          <a:bodyPr/>
          <a:lstStyle/>
          <a:p>
            <a:r>
              <a:rPr lang="en-US"/>
              <a:t>Author Last Name | Month Year | City, State Abbreviation</a:t>
            </a:r>
          </a:p>
        </p:txBody>
      </p:sp>
      <p:sp>
        <p:nvSpPr>
          <p:cNvPr id="4" name="Slide Number Placeholder 3">
            <a:extLst>
              <a:ext uri="{FF2B5EF4-FFF2-40B4-BE49-F238E27FC236}">
                <a16:creationId xmlns:a16="http://schemas.microsoft.com/office/drawing/2014/main" id="{3455A41E-435C-A844-914B-909C289A10C4}"/>
              </a:ext>
            </a:extLst>
          </p:cNvPr>
          <p:cNvSpPr>
            <a:spLocks noGrp="1"/>
          </p:cNvSpPr>
          <p:nvPr>
            <p:ph type="sldNum" sz="quarter" idx="12"/>
          </p:nvPr>
        </p:nvSpPr>
        <p:spPr/>
        <p:txBody>
          <a:bodyPr/>
          <a:lstStyle/>
          <a:p>
            <a:fld id="{957EC2B7-809C-5648-8D4E-0DB20E412FD1}" type="slidenum">
              <a:rPr lang="en-US" smtClean="0"/>
              <a:t>‹#›</a:t>
            </a:fld>
            <a:endParaRPr lang="en-US"/>
          </a:p>
        </p:txBody>
      </p:sp>
    </p:spTree>
    <p:extLst>
      <p:ext uri="{BB962C8B-B14F-4D97-AF65-F5344CB8AC3E}">
        <p14:creationId xmlns:p14="http://schemas.microsoft.com/office/powerpoint/2010/main" val="600215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14236-0213-424C-B7E5-1E7F9488FE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6F8DDE-709E-1347-9165-0BA502775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4E793E-B891-1F49-91A1-00B31E5873E0}"/>
              </a:ext>
            </a:extLst>
          </p:cNvPr>
          <p:cNvSpPr>
            <a:spLocks noGrp="1"/>
          </p:cNvSpPr>
          <p:nvPr>
            <p:ph type="dt" sz="half" idx="2"/>
          </p:nvPr>
        </p:nvSpPr>
        <p:spPr>
          <a:xfrm>
            <a:off x="730622" y="6356350"/>
            <a:ext cx="2100731" cy="365125"/>
          </a:xfrm>
          <a:prstGeom prst="rect">
            <a:avLst/>
          </a:prstGeom>
        </p:spPr>
        <p:txBody>
          <a:bodyPr vert="horz" lIns="91440" tIns="45720" rIns="91440" bIns="45720" rtlCol="0" anchor="ctr"/>
          <a:lstStyle>
            <a:lvl1pPr algn="l">
              <a:defRPr sz="900" b="0" i="0">
                <a:solidFill>
                  <a:schemeClr val="tx1"/>
                </a:solidFill>
                <a:latin typeface="Arial" panose="020B0604020202020204" pitchFamily="34" charset="0"/>
              </a:defRPr>
            </a:lvl1pPr>
          </a:lstStyle>
          <a:p>
            <a:r>
              <a:rPr lang="en-US"/>
              <a:t>american institute for conservation</a:t>
            </a:r>
            <a:endParaRPr lang="en-US" dirty="0"/>
          </a:p>
        </p:txBody>
      </p:sp>
      <p:sp>
        <p:nvSpPr>
          <p:cNvPr id="5" name="Footer Placeholder 4">
            <a:extLst>
              <a:ext uri="{FF2B5EF4-FFF2-40B4-BE49-F238E27FC236}">
                <a16:creationId xmlns:a16="http://schemas.microsoft.com/office/drawing/2014/main" id="{5D5999F3-494C-EB40-8AE8-DFDF7B9ADCF8}"/>
              </a:ext>
            </a:extLst>
          </p:cNvPr>
          <p:cNvSpPr>
            <a:spLocks noGrp="1"/>
          </p:cNvSpPr>
          <p:nvPr>
            <p:ph type="ftr" sz="quarter" idx="3"/>
          </p:nvPr>
        </p:nvSpPr>
        <p:spPr>
          <a:xfrm>
            <a:off x="6596530" y="6356350"/>
            <a:ext cx="4114800" cy="365125"/>
          </a:xfrm>
          <a:prstGeom prst="rect">
            <a:avLst/>
          </a:prstGeom>
        </p:spPr>
        <p:txBody>
          <a:bodyPr vert="horz" lIns="91440" tIns="45720" rIns="91440" bIns="45720" rtlCol="0" anchor="ctr"/>
          <a:lstStyle>
            <a:lvl1pPr algn="r">
              <a:defRPr sz="900" b="0" i="0">
                <a:solidFill>
                  <a:schemeClr val="tx1"/>
                </a:solidFill>
                <a:latin typeface="Arial" panose="020B0604020202020204" pitchFamily="34" charset="0"/>
              </a:defRPr>
            </a:lvl1pPr>
          </a:lstStyle>
          <a:p>
            <a:r>
              <a:rPr lang="en-US"/>
              <a:t>Author Last Name | Month Year | City, State Abbreviation</a:t>
            </a:r>
            <a:endParaRPr lang="en-US" dirty="0"/>
          </a:p>
        </p:txBody>
      </p:sp>
      <p:sp>
        <p:nvSpPr>
          <p:cNvPr id="6" name="Slide Number Placeholder 5">
            <a:extLst>
              <a:ext uri="{FF2B5EF4-FFF2-40B4-BE49-F238E27FC236}">
                <a16:creationId xmlns:a16="http://schemas.microsoft.com/office/drawing/2014/main" id="{748995D7-E7EF-3841-A138-B8FDC8EFCB36}"/>
              </a:ext>
            </a:extLst>
          </p:cNvPr>
          <p:cNvSpPr>
            <a:spLocks noGrp="1"/>
          </p:cNvSpPr>
          <p:nvPr>
            <p:ph type="sldNum" sz="quarter" idx="4"/>
          </p:nvPr>
        </p:nvSpPr>
        <p:spPr>
          <a:xfrm>
            <a:off x="10978776" y="6356350"/>
            <a:ext cx="375024" cy="365125"/>
          </a:xfrm>
          <a:prstGeom prst="rect">
            <a:avLst/>
          </a:prstGeom>
        </p:spPr>
        <p:txBody>
          <a:bodyPr vert="horz" lIns="91440" tIns="45720" rIns="91440" bIns="45720" rtlCol="0" anchor="ctr"/>
          <a:lstStyle>
            <a:lvl1pPr algn="r">
              <a:defRPr sz="900" b="0" i="0">
                <a:solidFill>
                  <a:schemeClr val="tx1"/>
                </a:solidFill>
                <a:latin typeface="Arial" panose="020B0604020202020204" pitchFamily="34" charset="0"/>
              </a:defRPr>
            </a:lvl1pPr>
          </a:lstStyle>
          <a:p>
            <a:fld id="{957EC2B7-809C-5648-8D4E-0DB20E412FD1}" type="slidenum">
              <a:rPr lang="en-US" smtClean="0"/>
              <a:pPr/>
              <a:t>‹#›</a:t>
            </a:fld>
            <a:endParaRPr lang="en-US" dirty="0"/>
          </a:p>
        </p:txBody>
      </p:sp>
      <p:pic>
        <p:nvPicPr>
          <p:cNvPr id="10" name="Picture 9">
            <a:extLst>
              <a:ext uri="{FF2B5EF4-FFF2-40B4-BE49-F238E27FC236}">
                <a16:creationId xmlns:a16="http://schemas.microsoft.com/office/drawing/2014/main" id="{89C4CA37-0C79-F748-9228-AE2FFDD31E81}"/>
              </a:ext>
            </a:extLst>
          </p:cNvPr>
          <p:cNvPicPr>
            <a:picLocks noChangeAspect="1"/>
          </p:cNvPicPr>
          <p:nvPr userDrawn="1"/>
        </p:nvPicPr>
        <p:blipFill>
          <a:blip r:embed="rId10"/>
          <a:stretch>
            <a:fillRect/>
          </a:stretch>
        </p:blipFill>
        <p:spPr>
          <a:xfrm>
            <a:off x="273422" y="6176963"/>
            <a:ext cx="457200" cy="457200"/>
          </a:xfrm>
          <a:prstGeom prst="rect">
            <a:avLst/>
          </a:prstGeom>
        </p:spPr>
      </p:pic>
      <p:sp>
        <p:nvSpPr>
          <p:cNvPr id="11" name="Rectangle 10">
            <a:extLst>
              <a:ext uri="{FF2B5EF4-FFF2-40B4-BE49-F238E27FC236}">
                <a16:creationId xmlns:a16="http://schemas.microsoft.com/office/drawing/2014/main" id="{4C047EB7-54B0-AB41-BE70-625F0D7FCA8B}"/>
              </a:ext>
            </a:extLst>
          </p:cNvPr>
          <p:cNvSpPr/>
          <p:nvPr userDrawn="1"/>
        </p:nvSpPr>
        <p:spPr>
          <a:xfrm>
            <a:off x="0" y="0"/>
            <a:ext cx="12192000" cy="89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827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2" r:id="rId5"/>
    <p:sldLayoutId id="2147483653" r:id="rId6"/>
    <p:sldLayoutId id="2147483654" r:id="rId7"/>
    <p:sldLayoutId id="2147483655"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6960" y="2133600"/>
            <a:ext cx="10281920" cy="3410095"/>
          </a:xfrm>
        </p:spPr>
        <p:txBody>
          <a:bodyPr rtlCol="0">
            <a:noAutofit/>
          </a:bodyPr>
          <a:lstStyle/>
          <a:p>
            <a:pPr>
              <a:defRPr/>
            </a:pPr>
            <a:r>
              <a:rPr lang="en-US" b="1" dirty="0"/>
              <a:t>JAIC’s session: Scholarly writing for conservation</a:t>
            </a:r>
            <a:br>
              <a:rPr lang="en-US" b="1" dirty="0"/>
            </a:br>
            <a:r>
              <a:rPr lang="en-US" b="1" dirty="0"/>
              <a:t>AIC 2020 Virtual Meeting</a:t>
            </a:r>
            <a:br>
              <a:rPr lang="en-US" b="1" dirty="0"/>
            </a:br>
            <a:r>
              <a:rPr lang="en-US" b="1" dirty="0"/>
              <a:t>Date: Tuesday, June 23, 2020 </a:t>
            </a:r>
            <a:br>
              <a:rPr lang="en-US" b="1" dirty="0"/>
            </a:br>
            <a:r>
              <a:rPr lang="en-US" b="1" dirty="0"/>
              <a:t>Time 11:00-12:30</a:t>
            </a:r>
            <a:r>
              <a:rPr lang="pl-PL" b="1" dirty="0"/>
              <a:t> (EST)</a:t>
            </a:r>
            <a:endParaRPr lang="en-US" sz="4000" u="sng" dirty="0">
              <a:cs typeface="Arial" panose="020B0604020202020204" pitchFamily="34" charset="0"/>
            </a:endParaRPr>
          </a:p>
        </p:txBody>
      </p:sp>
    </p:spTree>
    <p:extLst>
      <p:ext uri="{BB962C8B-B14F-4D97-AF65-F5344CB8AC3E}">
        <p14:creationId xmlns:p14="http://schemas.microsoft.com/office/powerpoint/2010/main" val="260293615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r>
              <a:rPr lang="en-US"/>
              <a:t>american institute for conservation</a:t>
            </a:r>
          </a:p>
        </p:txBody>
      </p:sp>
      <p:sp>
        <p:nvSpPr>
          <p:cNvPr id="4" name="TextBox 4"/>
          <p:cNvSpPr txBox="1">
            <a:spLocks noChangeArrowheads="1"/>
          </p:cNvSpPr>
          <p:nvPr/>
        </p:nvSpPr>
        <p:spPr bwMode="auto">
          <a:xfrm>
            <a:off x="3914094" y="386627"/>
            <a:ext cx="457048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eaLnBrk="1" hangingPunct="1">
              <a:lnSpc>
                <a:spcPct val="100000"/>
              </a:lnSpc>
              <a:spcBef>
                <a:spcPct val="0"/>
              </a:spcBef>
              <a:buFontTx/>
              <a:buNone/>
            </a:pPr>
            <a:r>
              <a:rPr lang="en-US" sz="3400" b="1" dirty="0">
                <a:latin typeface="Arial" panose="020B0604020202020204" pitchFamily="34" charset="0"/>
                <a:cs typeface="Arial" panose="020B0604020202020204" pitchFamily="34" charset="0"/>
              </a:rPr>
              <a:t>What is the </a:t>
            </a:r>
            <a:r>
              <a:rPr lang="pl-PL" sz="3400" b="1" dirty="0">
                <a:latin typeface="Arial" panose="020B0604020202020204" pitchFamily="34" charset="0"/>
                <a:cs typeface="Arial" panose="020B0604020202020204" pitchFamily="34" charset="0"/>
              </a:rPr>
              <a:t>p</a:t>
            </a:r>
            <a:r>
              <a:rPr lang="en-US" sz="3400" b="1" dirty="0" err="1">
                <a:latin typeface="Arial" panose="020B0604020202020204" pitchFamily="34" charset="0"/>
                <a:cs typeface="Arial" panose="020B0604020202020204" pitchFamily="34" charset="0"/>
              </a:rPr>
              <a:t>rocess</a:t>
            </a:r>
            <a:r>
              <a:rPr lang="en-US" sz="3400" b="1" dirty="0">
                <a:latin typeface="Arial" panose="020B0604020202020204" pitchFamily="34" charset="0"/>
                <a:cs typeface="Arial" panose="020B0604020202020204" pitchFamily="34" charset="0"/>
              </a:rPr>
              <a:t>?</a:t>
            </a:r>
          </a:p>
        </p:txBody>
      </p:sp>
      <p:sp>
        <p:nvSpPr>
          <p:cNvPr id="5" name="TextBox 3"/>
          <p:cNvSpPr txBox="1"/>
          <p:nvPr/>
        </p:nvSpPr>
        <p:spPr>
          <a:xfrm>
            <a:off x="469900" y="1668113"/>
            <a:ext cx="11482917" cy="4031873"/>
          </a:xfrm>
          <a:prstGeom prst="rect">
            <a:avLst/>
          </a:prstGeom>
          <a:noFill/>
        </p:spPr>
        <p:txBody>
          <a:bodyPr>
            <a:spAutoFit/>
          </a:bodyPr>
          <a:lstStyle/>
          <a:p>
            <a:pPr marL="457189" indent="-457189">
              <a:buFontTx/>
              <a:buAutoNum type="arabicPeriod"/>
              <a:defRPr/>
            </a:pPr>
            <a:r>
              <a:rPr lang="en-US" sz="3200" dirty="0">
                <a:latin typeface="Arial" panose="020B0604020202020204" pitchFamily="34" charset="0"/>
                <a:cs typeface="Arial" panose="020B0604020202020204" pitchFamily="34" charset="0"/>
              </a:rPr>
              <a:t>Author submits manuscript electronically,</a:t>
            </a:r>
          </a:p>
          <a:p>
            <a:pPr marL="457189" indent="-457189">
              <a:buFontTx/>
              <a:buAutoNum type="arabicPeriod"/>
              <a:defRPr/>
            </a:pPr>
            <a:r>
              <a:rPr lang="en-US" sz="3200" dirty="0">
                <a:latin typeface="Arial" panose="020B0604020202020204" pitchFamily="34" charset="0"/>
                <a:cs typeface="Arial" panose="020B0604020202020204" pitchFamily="34" charset="0"/>
              </a:rPr>
              <a:t>Editor assigns paper to an Associate Editor,</a:t>
            </a:r>
          </a:p>
          <a:p>
            <a:pPr>
              <a:defRPr/>
            </a:pPr>
            <a:r>
              <a:rPr lang="en-US" sz="3200" dirty="0">
                <a:latin typeface="Arial" panose="020B0604020202020204" pitchFamily="34" charset="0"/>
                <a:cs typeface="Arial" panose="020B0604020202020204" pitchFamily="34" charset="0"/>
              </a:rPr>
              <a:t>3. AE selects reviewers, usually two and sometimes three,</a:t>
            </a:r>
          </a:p>
          <a:p>
            <a:pPr>
              <a:defRPr/>
            </a:pPr>
            <a:r>
              <a:rPr lang="en-US" sz="3200" dirty="0">
                <a:latin typeface="Arial" panose="020B0604020202020204" pitchFamily="34" charset="0"/>
                <a:cs typeface="Arial" panose="020B0604020202020204" pitchFamily="34" charset="0"/>
              </a:rPr>
              <a:t>4. Within a few months, the Author receives the combined</a:t>
            </a:r>
          </a:p>
          <a:p>
            <a:pPr>
              <a:defRPr/>
            </a:pPr>
            <a:r>
              <a:rPr lang="en-US" sz="3200" dirty="0">
                <a:latin typeface="Arial" panose="020B0604020202020204" pitchFamily="34" charset="0"/>
                <a:cs typeface="Arial" panose="020B0604020202020204" pitchFamily="34" charset="0"/>
              </a:rPr>
              <a:t>comments of the reviewers, the AE, and the Editor,</a:t>
            </a:r>
          </a:p>
          <a:p>
            <a:pPr>
              <a:defRPr/>
            </a:pPr>
            <a:r>
              <a:rPr lang="en-US" sz="3200" dirty="0">
                <a:latin typeface="Arial" panose="020B0604020202020204" pitchFamily="34" charset="0"/>
                <a:cs typeface="Arial" panose="020B0604020202020204" pitchFamily="34" charset="0"/>
              </a:rPr>
              <a:t>5. The Author revises the manuscript and addresses the queries,</a:t>
            </a:r>
          </a:p>
          <a:p>
            <a:pPr>
              <a:defRPr/>
            </a:pPr>
            <a:r>
              <a:rPr lang="en-US" sz="3200" dirty="0">
                <a:latin typeface="Arial" panose="020B0604020202020204" pitchFamily="34" charset="0"/>
                <a:cs typeface="Arial" panose="020B0604020202020204" pitchFamily="34" charset="0"/>
              </a:rPr>
              <a:t>6. The revised manuscript is reviewed by the AE and Editor.</a:t>
            </a:r>
          </a:p>
        </p:txBody>
      </p:sp>
      <p:pic>
        <p:nvPicPr>
          <p:cNvPr id="7" name="Dźwięk 6">
            <a:hlinkClick r:id="" action="ppaction://media"/>
            <a:extLst>
              <a:ext uri="{FF2B5EF4-FFF2-40B4-BE49-F238E27FC236}">
                <a16:creationId xmlns:a16="http://schemas.microsoft.com/office/drawing/2014/main" id="{45544312-EE09-43C8-9C3C-942C5B912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5998188"/>
      </p:ext>
    </p:extLst>
  </p:cSld>
  <p:clrMapOvr>
    <a:masterClrMapping/>
  </p:clrMapOvr>
  <mc:AlternateContent xmlns:mc="http://schemas.openxmlformats.org/markup-compatibility/2006" xmlns:p14="http://schemas.microsoft.com/office/powerpoint/2010/main">
    <mc:Choice Requires="p14">
      <p:transition spd="slow" p14:dur="2000" advTm="52589"/>
    </mc:Choice>
    <mc:Fallback xmlns="">
      <p:transition spd="slow" advTm="5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az 1"/>
          <p:cNvPicPr>
            <a:picLocks noChangeAspect="1" noChangeArrowheads="1"/>
          </p:cNvPicPr>
          <p:nvPr/>
        </p:nvPicPr>
        <p:blipFill>
          <a:blip r:embed="rId5">
            <a:extLst>
              <a:ext uri="{28A0092B-C50C-407E-A947-70E740481C1C}">
                <a14:useLocalDpi xmlns:a14="http://schemas.microsoft.com/office/drawing/2010/main" val="0"/>
              </a:ext>
            </a:extLst>
          </a:blip>
          <a:srcRect b="10143"/>
          <a:stretch>
            <a:fillRect/>
          </a:stretch>
        </p:blipFill>
        <p:spPr bwMode="auto">
          <a:xfrm>
            <a:off x="1732890" y="443077"/>
            <a:ext cx="8592266"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Prostokąt 2"/>
          <p:cNvSpPr>
            <a:spLocks noChangeArrowheads="1"/>
          </p:cNvSpPr>
          <p:nvPr/>
        </p:nvSpPr>
        <p:spPr bwMode="auto">
          <a:xfrm>
            <a:off x="2856495" y="5820536"/>
            <a:ext cx="6851649" cy="39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07000"/>
              </a:lnSpc>
              <a:spcAft>
                <a:spcPts val="1067"/>
              </a:spcAft>
            </a:pPr>
            <a:r>
              <a:rPr lang="en-US" sz="1867" dirty="0">
                <a:latin typeface="Arial" panose="020B0604020202020204" pitchFamily="34" charset="0"/>
                <a:ea typeface="Calibri" panose="020F0502020204030204" pitchFamily="34" charset="0"/>
                <a:cs typeface="Arial" panose="020B0604020202020204" pitchFamily="34" charset="0"/>
              </a:rPr>
              <a:t>Source: https://wordvice.com/journal-submission-rebuttal-letter/</a:t>
            </a:r>
          </a:p>
        </p:txBody>
      </p:sp>
      <p:sp>
        <p:nvSpPr>
          <p:cNvPr id="5"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6" name="Dźwięk 5">
            <a:hlinkClick r:id="" action="ppaction://media"/>
            <a:extLst>
              <a:ext uri="{FF2B5EF4-FFF2-40B4-BE49-F238E27FC236}">
                <a16:creationId xmlns:a16="http://schemas.microsoft.com/office/drawing/2014/main" id="{8835BA7F-5F07-4D77-836B-945FF708E6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7594433"/>
      </p:ext>
    </p:extLst>
  </p:cSld>
  <p:clrMapOvr>
    <a:masterClrMapping/>
  </p:clrMapOvr>
  <mc:AlternateContent xmlns:mc="http://schemas.openxmlformats.org/markup-compatibility/2006" xmlns:p14="http://schemas.microsoft.com/office/powerpoint/2010/main">
    <mc:Choice Requires="p14">
      <p:transition spd="slow" p14:dur="2000" advTm="61053"/>
    </mc:Choice>
    <mc:Fallback xmlns="">
      <p:transition spd="slow" advTm="6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idx="4294967295"/>
          </p:nvPr>
        </p:nvSpPr>
        <p:spPr>
          <a:xfrm>
            <a:off x="4974167" y="230672"/>
            <a:ext cx="2785533" cy="622300"/>
          </a:xfrm>
        </p:spPr>
        <p:txBody>
          <a:bodyPr>
            <a:normAutofit fontScale="90000"/>
          </a:bodyPr>
          <a:lstStyle/>
          <a:p>
            <a:pPr eaLnBrk="1" hangingPunct="1"/>
            <a:r>
              <a:rPr lang="en-US" sz="3733" b="1" dirty="0">
                <a:latin typeface="Arial" panose="020B0604020202020204" pitchFamily="34" charset="0"/>
                <a:cs typeface="Arial" panose="020B0604020202020204" pitchFamily="34" charset="0"/>
              </a:rPr>
              <a:t>Peer review</a:t>
            </a:r>
            <a:endParaRPr lang="en-US" sz="3733" b="1" u="sng" dirty="0">
              <a:latin typeface="Arial" panose="020B0604020202020204" pitchFamily="34" charset="0"/>
              <a:cs typeface="Arial" panose="020B0604020202020204" pitchFamily="34" charset="0"/>
            </a:endParaRPr>
          </a:p>
        </p:txBody>
      </p:sp>
      <p:sp>
        <p:nvSpPr>
          <p:cNvPr id="3" name="Prostokąt 2"/>
          <p:cNvSpPr/>
          <p:nvPr/>
        </p:nvSpPr>
        <p:spPr>
          <a:xfrm>
            <a:off x="983104" y="1750278"/>
            <a:ext cx="10767657" cy="3539430"/>
          </a:xfrm>
          <a:prstGeom prst="rect">
            <a:avLst/>
          </a:prstGeom>
        </p:spPr>
        <p:txBody>
          <a:bodyPr wrap="square">
            <a:spAutoFit/>
          </a:bodyPr>
          <a:lstStyle/>
          <a:p>
            <a:pPr marL="457189" indent="-457189">
              <a:buFont typeface="Arial" panose="020B0604020202020204" pitchFamily="34" charset="0"/>
              <a:buChar char="•"/>
              <a:defRPr/>
            </a:pPr>
            <a:r>
              <a:rPr lang="en-US" sz="3200" dirty="0">
                <a:latin typeface="Arial" panose="020B0604020202020204" pitchFamily="34" charset="0"/>
                <a:cs typeface="Arial" panose="020B0604020202020204" pitchFamily="34" charset="0"/>
              </a:rPr>
              <a:t>Mechanism used to ensure that shared knowledge can</a:t>
            </a:r>
          </a:p>
          <a:p>
            <a:pPr>
              <a:defRPr/>
            </a:pPr>
            <a:r>
              <a:rPr lang="pl-PL"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be tested and evaluated in a rigorous and verifiable way</a:t>
            </a:r>
          </a:p>
          <a:p>
            <a:pPr marL="457189" indent="-457189">
              <a:buFont typeface="Arial" panose="020B0604020202020204" pitchFamily="34" charset="0"/>
              <a:buChar char="•"/>
              <a:defRPr/>
            </a:pPr>
            <a:r>
              <a:rPr lang="en-US" sz="3200" dirty="0">
                <a:latin typeface="Arial" panose="020B0604020202020204" pitchFamily="34" charset="0"/>
                <a:cs typeface="Arial" panose="020B0604020202020204" pitchFamily="34" charset="0"/>
              </a:rPr>
              <a:t>Comments from editors and reviewers, not to be taken personally</a:t>
            </a:r>
          </a:p>
          <a:p>
            <a:pPr marL="457189" indent="-457189">
              <a:buFont typeface="Arial" panose="020B0604020202020204" pitchFamily="34" charset="0"/>
              <a:buChar char="•"/>
              <a:defRPr/>
            </a:pPr>
            <a:r>
              <a:rPr lang="en-US" sz="3200" dirty="0">
                <a:latin typeface="Arial" panose="020B0604020202020204" pitchFamily="34" charset="0"/>
                <a:cs typeface="Arial" panose="020B0604020202020204" pitchFamily="34" charset="0"/>
              </a:rPr>
              <a:t>Remain respectful (author ↔ reviewer)</a:t>
            </a:r>
          </a:p>
          <a:p>
            <a:pPr marL="457189" indent="-457189">
              <a:buFont typeface="Arial" panose="020B0604020202020204" pitchFamily="34" charset="0"/>
              <a:buChar char="•"/>
              <a:defRPr/>
            </a:pPr>
            <a:r>
              <a:rPr lang="en-US" sz="3200" dirty="0">
                <a:latin typeface="Arial" panose="020B0604020202020204" pitchFamily="34" charset="0"/>
                <a:cs typeface="Arial" panose="020B0604020202020204" pitchFamily="34" charset="0"/>
              </a:rPr>
              <a:t>Include a point by point response to comments</a:t>
            </a:r>
          </a:p>
          <a:p>
            <a:pPr marL="457189" indent="-457189">
              <a:buFont typeface="Arial" panose="020B0604020202020204" pitchFamily="34" charset="0"/>
              <a:buChar char="•"/>
              <a:defRPr/>
            </a:pPr>
            <a:r>
              <a:rPr lang="en-US" sz="3200" dirty="0">
                <a:latin typeface="Arial" panose="020B0604020202020204" pitchFamily="34" charset="0"/>
                <a:cs typeface="Arial" panose="020B0604020202020204" pitchFamily="34" charset="0"/>
              </a:rPr>
              <a:t>Feedback helps to improve papers significantly</a:t>
            </a:r>
          </a:p>
        </p:txBody>
      </p:sp>
      <p:sp>
        <p:nvSpPr>
          <p:cNvPr id="5"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8" name="Dźwięk 7">
            <a:hlinkClick r:id="" action="ppaction://media"/>
            <a:extLst>
              <a:ext uri="{FF2B5EF4-FFF2-40B4-BE49-F238E27FC236}">
                <a16:creationId xmlns:a16="http://schemas.microsoft.com/office/drawing/2014/main" id="{C81BFD5A-B3CD-444B-8B6F-B54B640873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7531340"/>
      </p:ext>
    </p:extLst>
  </p:cSld>
  <p:clrMapOvr>
    <a:masterClrMapping/>
  </p:clrMapOvr>
  <p:transition spd="slow" advTm="31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222251" y="202271"/>
            <a:ext cx="11142133"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defTabSz="1219170">
              <a:lnSpc>
                <a:spcPct val="100000"/>
              </a:lnSpc>
              <a:spcBef>
                <a:spcPct val="0"/>
              </a:spcBef>
              <a:buNone/>
              <a:defRPr/>
            </a:pPr>
            <a:r>
              <a:rPr lang="en-US" sz="3200" b="1" dirty="0">
                <a:solidFill>
                  <a:srgbClr val="FF6600"/>
                </a:solidFill>
                <a:latin typeface="Arial" panose="020B0604020202020204" pitchFamily="34" charset="0"/>
                <a:cs typeface="Arial" panose="020B0604020202020204" pitchFamily="34" charset="0"/>
              </a:rPr>
              <a:t>Scopus</a:t>
            </a:r>
            <a:r>
              <a:rPr lang="en-US" sz="3200" b="1" dirty="0">
                <a:latin typeface="Arial" panose="020B0604020202020204" pitchFamily="34" charset="0"/>
                <a:cs typeface="Arial" panose="020B0604020202020204" pitchFamily="34" charset="0"/>
              </a:rPr>
              <a:t> is the largest abstract and citation database </a:t>
            </a:r>
            <a:endParaRPr lang="pl-PL" sz="3200" b="1" dirty="0">
              <a:latin typeface="Arial" panose="020B0604020202020204" pitchFamily="34" charset="0"/>
              <a:cs typeface="Arial" panose="020B0604020202020204" pitchFamily="34" charset="0"/>
            </a:endParaRPr>
          </a:p>
          <a:p>
            <a:pPr defTabSz="1219170">
              <a:lnSpc>
                <a:spcPct val="100000"/>
              </a:lnSpc>
              <a:spcBef>
                <a:spcPct val="0"/>
              </a:spcBef>
              <a:buNone/>
              <a:defRPr/>
            </a:pPr>
            <a:r>
              <a:rPr lang="en-US" sz="3200" dirty="0">
                <a:latin typeface="Arial" panose="020B0604020202020204" pitchFamily="34" charset="0"/>
                <a:cs typeface="Arial" panose="020B0604020202020204" pitchFamily="34" charset="0"/>
              </a:rPr>
              <a:t>of peer-reviewed literature: scientific journals, books and conference proceedings.</a:t>
            </a:r>
          </a:p>
          <a:p>
            <a:pPr defTabSz="1219170">
              <a:lnSpc>
                <a:spcPct val="100000"/>
              </a:lnSpc>
              <a:spcBef>
                <a:spcPct val="0"/>
              </a:spcBef>
              <a:buNone/>
              <a:defRPr/>
            </a:pPr>
            <a:endParaRPr lang="en-US" sz="3200" b="1" dirty="0">
              <a:latin typeface="Arial" panose="020B0604020202020204" pitchFamily="34" charset="0"/>
              <a:cs typeface="Arial" panose="020B0604020202020204" pitchFamily="34" charset="0"/>
            </a:endParaRPr>
          </a:p>
          <a:p>
            <a:pPr defTabSz="1219170">
              <a:lnSpc>
                <a:spcPct val="100000"/>
              </a:lnSpc>
              <a:spcBef>
                <a:spcPct val="0"/>
              </a:spcBef>
              <a:buNone/>
              <a:defRPr/>
            </a:pPr>
            <a:r>
              <a:rPr lang="pl-PL" sz="3200" dirty="0">
                <a:latin typeface="Arial" panose="020B0604020202020204" pitchFamily="34" charset="0"/>
                <a:cs typeface="Arial" panose="020B0604020202020204" pitchFamily="34" charset="0"/>
              </a:rPr>
              <a:t>C</a:t>
            </a:r>
            <a:r>
              <a:rPr lang="en-US" sz="3200" dirty="0">
                <a:latin typeface="Arial" panose="020B0604020202020204" pitchFamily="34" charset="0"/>
                <a:cs typeface="Arial" panose="020B0604020202020204" pitchFamily="34" charset="0"/>
              </a:rPr>
              <a:t>overs nearly 36,377 titles from approximately 11,678 publishers, of which </a:t>
            </a:r>
            <a:r>
              <a:rPr lang="en-US" sz="3200" b="1" dirty="0">
                <a:latin typeface="Arial" panose="020B0604020202020204" pitchFamily="34" charset="0"/>
                <a:cs typeface="Arial" panose="020B0604020202020204" pitchFamily="34" charset="0"/>
              </a:rPr>
              <a:t>34,346 are peer-reviewed journals </a:t>
            </a:r>
            <a:r>
              <a:rPr lang="en-US" sz="3200" dirty="0">
                <a:latin typeface="Arial" panose="020B0604020202020204" pitchFamily="34" charset="0"/>
                <a:cs typeface="Arial" panose="020B0604020202020204" pitchFamily="34" charset="0"/>
              </a:rPr>
              <a:t>in top-level subject fields Life Sciences, Social Sciences, Physical Sciences and Health Sciences</a:t>
            </a:r>
          </a:p>
          <a:p>
            <a:pPr defTabSz="1219170">
              <a:lnSpc>
                <a:spcPct val="100000"/>
              </a:lnSpc>
              <a:spcBef>
                <a:spcPct val="0"/>
              </a:spcBef>
              <a:buNone/>
              <a:defRPr/>
            </a:pPr>
            <a:endParaRPr lang="en-US" sz="3200" dirty="0">
              <a:latin typeface="Arial" panose="020B0604020202020204" pitchFamily="34" charset="0"/>
              <a:cs typeface="Arial" panose="020B0604020202020204" pitchFamily="34" charset="0"/>
            </a:endParaRPr>
          </a:p>
          <a:p>
            <a:pPr defTabSz="1219170">
              <a:lnSpc>
                <a:spcPct val="100000"/>
              </a:lnSpc>
              <a:spcBef>
                <a:spcPct val="0"/>
              </a:spcBef>
              <a:buNone/>
              <a:defRPr/>
            </a:pPr>
            <a:r>
              <a:rPr lang="pl-PL" sz="3200" dirty="0">
                <a:latin typeface="Arial" panose="020B0604020202020204" pitchFamily="34" charset="0"/>
                <a:cs typeface="Arial" panose="020B0604020202020204" pitchFamily="34" charset="0"/>
              </a:rPr>
              <a:t>G</a:t>
            </a:r>
            <a:r>
              <a:rPr lang="en-US" sz="3200" dirty="0" err="1">
                <a:latin typeface="Arial" panose="020B0604020202020204" pitchFamily="34" charset="0"/>
                <a:cs typeface="Arial" panose="020B0604020202020204" pitchFamily="34" charset="0"/>
              </a:rPr>
              <a:t>ives</a:t>
            </a:r>
            <a:r>
              <a:rPr lang="en-US" sz="3200" dirty="0">
                <a:latin typeface="Arial" panose="020B0604020202020204" pitchFamily="34" charset="0"/>
                <a:cs typeface="Arial" panose="020B0604020202020204" pitchFamily="34" charset="0"/>
              </a:rPr>
              <a:t> four types of quality measure for each title; those are </a:t>
            </a:r>
            <a:r>
              <a:rPr lang="pl-PL" sz="3200" dirty="0">
                <a:latin typeface="Arial" panose="020B0604020202020204" pitchFamily="34" charset="0"/>
                <a:cs typeface="Arial" panose="020B0604020202020204" pitchFamily="34" charset="0"/>
              </a:rPr>
              <a:t>H</a:t>
            </a:r>
            <a:r>
              <a:rPr lang="en-US" sz="3200" dirty="0">
                <a:latin typeface="Arial" panose="020B0604020202020204" pitchFamily="34" charset="0"/>
                <a:cs typeface="Arial" panose="020B0604020202020204" pitchFamily="34" charset="0"/>
              </a:rPr>
              <a:t>-Index, </a:t>
            </a:r>
            <a:r>
              <a:rPr lang="en-US" sz="3200" dirty="0" err="1">
                <a:solidFill>
                  <a:schemeClr val="accent6"/>
                </a:solidFill>
                <a:latin typeface="Arial" panose="020B0604020202020204" pitchFamily="34" charset="0"/>
                <a:cs typeface="Arial" panose="020B0604020202020204" pitchFamily="34" charset="0"/>
              </a:rPr>
              <a:t>CiteScore</a:t>
            </a:r>
            <a:r>
              <a:rPr lang="en-US" sz="3200" dirty="0">
                <a:latin typeface="Arial" panose="020B0604020202020204" pitchFamily="34" charset="0"/>
                <a:cs typeface="Arial" panose="020B0604020202020204" pitchFamily="34" charset="0"/>
              </a:rPr>
              <a:t>, SJR (</a:t>
            </a:r>
            <a:r>
              <a:rPr lang="en-US" sz="3200" dirty="0" err="1">
                <a:latin typeface="Arial" panose="020B0604020202020204" pitchFamily="34" charset="0"/>
                <a:cs typeface="Arial" panose="020B0604020202020204" pitchFamily="34" charset="0"/>
              </a:rPr>
              <a:t>SCImago</a:t>
            </a:r>
            <a:r>
              <a:rPr lang="en-US" sz="3200" dirty="0">
                <a:latin typeface="Arial" panose="020B0604020202020204" pitchFamily="34" charset="0"/>
                <a:cs typeface="Arial" panose="020B0604020202020204" pitchFamily="34" charset="0"/>
              </a:rPr>
              <a:t> Journal Rank) and SNIP (Source Normalized Impact per Paper)</a:t>
            </a:r>
          </a:p>
        </p:txBody>
      </p:sp>
      <p:sp>
        <p:nvSpPr>
          <p:cNvPr id="9219" name="AutoShape 2" descr="Scopus®"/>
          <p:cNvSpPr>
            <a:spLocks noChangeAspect="1" noChangeArrowheads="1"/>
          </p:cNvSpPr>
          <p:nvPr/>
        </p:nvSpPr>
        <p:spPr bwMode="auto">
          <a:xfrm>
            <a:off x="188384" y="1659467"/>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eaLnBrk="1" hangingPunct="1">
              <a:lnSpc>
                <a:spcPct val="100000"/>
              </a:lnSpc>
              <a:spcBef>
                <a:spcPct val="0"/>
              </a:spcBef>
              <a:buFontTx/>
              <a:buNone/>
            </a:pPr>
            <a:endParaRPr lang="pl-PL" sz="2400">
              <a:latin typeface="Calibri" panose="020F0502020204030204" pitchFamily="34" charset="0"/>
            </a:endParaRPr>
          </a:p>
        </p:txBody>
      </p:sp>
      <p:sp>
        <p:nvSpPr>
          <p:cNvPr id="6"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2" name="Dźwięk 1">
            <a:hlinkClick r:id="" action="ppaction://media"/>
            <a:extLst>
              <a:ext uri="{FF2B5EF4-FFF2-40B4-BE49-F238E27FC236}">
                <a16:creationId xmlns:a16="http://schemas.microsoft.com/office/drawing/2014/main" id="{C2F0405D-9BEB-4736-829F-974E14613A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8127658"/>
      </p:ext>
    </p:extLst>
  </p:cSld>
  <p:clrMapOvr>
    <a:masterClrMapping/>
  </p:clrMapOvr>
  <mc:AlternateContent xmlns:mc="http://schemas.openxmlformats.org/markup-compatibility/2006" xmlns:p14="http://schemas.microsoft.com/office/powerpoint/2010/main">
    <mc:Choice Requires="p14">
      <p:transition spd="slow" p14:dur="2000" advTm="30812"/>
    </mc:Choice>
    <mc:Fallback xmlns="">
      <p:transition spd="slow" advTm="3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le tekstowe 3"/>
          <p:cNvSpPr txBox="1">
            <a:spLocks noChangeArrowheads="1"/>
          </p:cNvSpPr>
          <p:nvPr/>
        </p:nvSpPr>
        <p:spPr bwMode="auto">
          <a:xfrm>
            <a:off x="538081" y="5163799"/>
            <a:ext cx="11473690"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a:lnSpc>
                <a:spcPct val="100000"/>
              </a:lnSpc>
              <a:spcBef>
                <a:spcPct val="0"/>
              </a:spcBef>
              <a:buFontTx/>
              <a:buNone/>
            </a:pPr>
            <a:r>
              <a:rPr lang="pl-PL" sz="2133" dirty="0">
                <a:latin typeface="Arial" panose="020B0604020202020204" pitchFamily="34" charset="0"/>
                <a:cs typeface="Arial" panose="020B0604020202020204" pitchFamily="34" charset="0"/>
              </a:rPr>
              <a:t>Van </a:t>
            </a:r>
            <a:r>
              <a:rPr lang="pl-PL" sz="2133" dirty="0" err="1">
                <a:latin typeface="Arial" panose="020B0604020202020204" pitchFamily="34" charset="0"/>
                <a:cs typeface="Arial" panose="020B0604020202020204" pitchFamily="34" charset="0"/>
              </a:rPr>
              <a:t>Noorden</a:t>
            </a:r>
            <a:r>
              <a:rPr lang="pl-PL" sz="2133" dirty="0">
                <a:latin typeface="Arial" panose="020B0604020202020204" pitchFamily="34" charset="0"/>
                <a:cs typeface="Arial" panose="020B0604020202020204" pitchFamily="34" charset="0"/>
              </a:rPr>
              <a:t>, R., </a:t>
            </a:r>
            <a:r>
              <a:rPr lang="pl-PL" sz="2133" dirty="0" err="1">
                <a:latin typeface="Arial" panose="020B0604020202020204" pitchFamily="34" charset="0"/>
                <a:cs typeface="Arial" panose="020B0604020202020204" pitchFamily="34" charset="0"/>
              </a:rPr>
              <a:t>Controversial</a:t>
            </a:r>
            <a:r>
              <a:rPr lang="pl-PL" sz="2133" dirty="0">
                <a:latin typeface="Arial" panose="020B0604020202020204" pitchFamily="34" charset="0"/>
                <a:cs typeface="Arial" panose="020B0604020202020204" pitchFamily="34" charset="0"/>
              </a:rPr>
              <a:t> </a:t>
            </a:r>
            <a:r>
              <a:rPr lang="pl-PL" sz="2133" dirty="0" err="1">
                <a:latin typeface="Arial" panose="020B0604020202020204" pitchFamily="34" charset="0"/>
                <a:cs typeface="Arial" panose="020B0604020202020204" pitchFamily="34" charset="0"/>
              </a:rPr>
              <a:t>impact</a:t>
            </a:r>
            <a:r>
              <a:rPr lang="pl-PL" sz="2133" dirty="0">
                <a:latin typeface="Arial" panose="020B0604020202020204" pitchFamily="34" charset="0"/>
                <a:cs typeface="Arial" panose="020B0604020202020204" pitchFamily="34" charset="0"/>
              </a:rPr>
              <a:t> </a:t>
            </a:r>
            <a:r>
              <a:rPr lang="pl-PL" sz="2133" dirty="0" err="1">
                <a:latin typeface="Arial" panose="020B0604020202020204" pitchFamily="34" charset="0"/>
                <a:cs typeface="Arial" panose="020B0604020202020204" pitchFamily="34" charset="0"/>
              </a:rPr>
              <a:t>factor</a:t>
            </a:r>
            <a:r>
              <a:rPr lang="pl-PL" sz="2133" dirty="0">
                <a:latin typeface="Arial" panose="020B0604020202020204" pitchFamily="34" charset="0"/>
                <a:cs typeface="Arial" panose="020B0604020202020204" pitchFamily="34" charset="0"/>
              </a:rPr>
              <a:t> </a:t>
            </a:r>
            <a:r>
              <a:rPr lang="pl-PL" sz="2133" dirty="0" err="1">
                <a:latin typeface="Arial" panose="020B0604020202020204" pitchFamily="34" charset="0"/>
                <a:cs typeface="Arial" panose="020B0604020202020204" pitchFamily="34" charset="0"/>
              </a:rPr>
              <a:t>gets</a:t>
            </a:r>
            <a:r>
              <a:rPr lang="pl-PL" sz="2133" dirty="0">
                <a:latin typeface="Arial" panose="020B0604020202020204" pitchFamily="34" charset="0"/>
                <a:cs typeface="Arial" panose="020B0604020202020204" pitchFamily="34" charset="0"/>
              </a:rPr>
              <a:t> a </a:t>
            </a:r>
            <a:r>
              <a:rPr lang="pl-PL" sz="2133" dirty="0" err="1">
                <a:latin typeface="Arial" panose="020B0604020202020204" pitchFamily="34" charset="0"/>
                <a:cs typeface="Arial" panose="020B0604020202020204" pitchFamily="34" charset="0"/>
              </a:rPr>
              <a:t>heavyweight</a:t>
            </a:r>
            <a:r>
              <a:rPr lang="pl-PL" sz="2133" dirty="0">
                <a:latin typeface="Arial" panose="020B0604020202020204" pitchFamily="34" charset="0"/>
                <a:cs typeface="Arial" panose="020B0604020202020204" pitchFamily="34" charset="0"/>
              </a:rPr>
              <a:t> </a:t>
            </a:r>
            <a:r>
              <a:rPr lang="pl-PL" sz="2133" dirty="0" err="1">
                <a:latin typeface="Arial" panose="020B0604020202020204" pitchFamily="34" charset="0"/>
                <a:cs typeface="Arial" panose="020B0604020202020204" pitchFamily="34" charset="0"/>
              </a:rPr>
              <a:t>rival</a:t>
            </a:r>
            <a:r>
              <a:rPr lang="pl-PL" sz="2133" dirty="0">
                <a:latin typeface="Arial" panose="020B0604020202020204" pitchFamily="34" charset="0"/>
                <a:cs typeface="Arial" panose="020B0604020202020204" pitchFamily="34" charset="0"/>
              </a:rPr>
              <a:t>, </a:t>
            </a:r>
            <a:r>
              <a:rPr lang="en-US" sz="2133" i="1" dirty="0">
                <a:latin typeface="Arial" panose="020B0604020202020204" pitchFamily="34" charset="0"/>
                <a:cs typeface="Arial" panose="020B0604020202020204" pitchFamily="34" charset="0"/>
              </a:rPr>
              <a:t>Nature</a:t>
            </a:r>
            <a:r>
              <a:rPr lang="pl-PL" sz="2133" i="1" dirty="0">
                <a:latin typeface="Arial" panose="020B0604020202020204" pitchFamily="34" charset="0"/>
                <a:cs typeface="Arial" panose="020B0604020202020204" pitchFamily="34" charset="0"/>
              </a:rPr>
              <a:t>, </a:t>
            </a:r>
            <a:r>
              <a:rPr lang="en-US" sz="2133" dirty="0">
                <a:latin typeface="Arial" panose="020B0604020202020204" pitchFamily="34" charset="0"/>
                <a:cs typeface="Arial" panose="020B0604020202020204" pitchFamily="34" charset="0"/>
              </a:rPr>
              <a:t>540,</a:t>
            </a:r>
            <a:r>
              <a:rPr lang="pl-PL" sz="2133" dirty="0">
                <a:latin typeface="Arial" panose="020B0604020202020204" pitchFamily="34" charset="0"/>
                <a:cs typeface="Arial" panose="020B0604020202020204" pitchFamily="34" charset="0"/>
              </a:rPr>
              <a:t> </a:t>
            </a:r>
            <a:r>
              <a:rPr lang="en-US" sz="2133" dirty="0">
                <a:latin typeface="Arial" panose="020B0604020202020204" pitchFamily="34" charset="0"/>
                <a:cs typeface="Arial" panose="020B0604020202020204" pitchFamily="34" charset="0"/>
              </a:rPr>
              <a:t>325–326</a:t>
            </a:r>
            <a:r>
              <a:rPr lang="pl-PL" sz="2133" dirty="0">
                <a:latin typeface="Arial" panose="020B0604020202020204" pitchFamily="34" charset="0"/>
                <a:cs typeface="Arial" panose="020B0604020202020204" pitchFamily="34" charset="0"/>
              </a:rPr>
              <a:t>. </a:t>
            </a:r>
          </a:p>
          <a:p>
            <a:pPr>
              <a:lnSpc>
                <a:spcPct val="100000"/>
              </a:lnSpc>
              <a:spcBef>
                <a:spcPct val="0"/>
              </a:spcBef>
              <a:buFontTx/>
              <a:buNone/>
            </a:pPr>
            <a:r>
              <a:rPr lang="en-US" sz="2133" dirty="0">
                <a:latin typeface="Arial" panose="020B0604020202020204" pitchFamily="34" charset="0"/>
                <a:cs typeface="Arial" panose="020B0604020202020204" pitchFamily="34" charset="0"/>
              </a:rPr>
              <a:t>(15 December 2016)</a:t>
            </a:r>
            <a:r>
              <a:rPr lang="pl-PL" sz="2133" dirty="0">
                <a:latin typeface="Arial" panose="020B0604020202020204" pitchFamily="34" charset="0"/>
                <a:cs typeface="Arial" panose="020B0604020202020204" pitchFamily="34" charset="0"/>
              </a:rPr>
              <a:t> </a:t>
            </a:r>
            <a:r>
              <a:rPr lang="en-US" sz="2133" dirty="0">
                <a:latin typeface="Arial" panose="020B0604020202020204" pitchFamily="34" charset="0"/>
                <a:cs typeface="Arial" panose="020B0604020202020204" pitchFamily="34" charset="0"/>
              </a:rPr>
              <a:t>doi:10.1038/nature.2016.21131</a:t>
            </a:r>
          </a:p>
        </p:txBody>
      </p:sp>
      <p:sp>
        <p:nvSpPr>
          <p:cNvPr id="10243" name="Prostokąt 4"/>
          <p:cNvSpPr>
            <a:spLocks noChangeArrowheads="1"/>
          </p:cNvSpPr>
          <p:nvPr/>
        </p:nvSpPr>
        <p:spPr bwMode="auto">
          <a:xfrm>
            <a:off x="156633" y="741633"/>
            <a:ext cx="11855138"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a:lnSpc>
                <a:spcPct val="100000"/>
              </a:lnSpc>
              <a:spcBef>
                <a:spcPct val="0"/>
              </a:spcBef>
              <a:buFontTx/>
              <a:buNone/>
            </a:pPr>
            <a:r>
              <a:rPr lang="en-US" sz="3400" b="1" dirty="0" err="1">
                <a:solidFill>
                  <a:srgbClr val="333333"/>
                </a:solidFill>
                <a:latin typeface="Arial" panose="020B0604020202020204" pitchFamily="34" charset="0"/>
                <a:cs typeface="Arial" panose="020B0604020202020204" pitchFamily="34" charset="0"/>
              </a:rPr>
              <a:t>CiteScore</a:t>
            </a:r>
            <a:endParaRPr lang="pl-PL" sz="3400" b="1" dirty="0">
              <a:solidFill>
                <a:srgbClr val="333333"/>
              </a:solidFill>
              <a:latin typeface="Arial" panose="020B0604020202020204" pitchFamily="34" charset="0"/>
              <a:cs typeface="Arial" panose="020B0604020202020204" pitchFamily="34" charset="0"/>
            </a:endParaRPr>
          </a:p>
          <a:p>
            <a:pPr>
              <a:lnSpc>
                <a:spcPct val="100000"/>
              </a:lnSpc>
              <a:spcBef>
                <a:spcPct val="0"/>
              </a:spcBef>
              <a:buFontTx/>
              <a:buNone/>
            </a:pPr>
            <a:endParaRPr lang="en-US" sz="2400" dirty="0">
              <a:solidFill>
                <a:srgbClr val="333333"/>
              </a:solidFill>
              <a:latin typeface="Arial" panose="020B0604020202020204" pitchFamily="34" charset="0"/>
              <a:cs typeface="Arial" panose="020B0604020202020204" pitchFamily="34" charset="0"/>
            </a:endParaRPr>
          </a:p>
          <a:p>
            <a:pPr>
              <a:lnSpc>
                <a:spcPct val="100000"/>
              </a:lnSpc>
              <a:spcBef>
                <a:spcPct val="0"/>
              </a:spcBef>
              <a:buNone/>
            </a:pPr>
            <a:r>
              <a:rPr lang="pl-PL" dirty="0">
                <a:solidFill>
                  <a:srgbClr val="333333"/>
                </a:solidFill>
                <a:latin typeface="Arial" panose="020B0604020202020204" pitchFamily="34" charset="0"/>
                <a:cs typeface="Arial" panose="020B0604020202020204" pitchFamily="34" charset="0"/>
              </a:rPr>
              <a:t>C</a:t>
            </a:r>
            <a:r>
              <a:rPr lang="en-US" dirty="0" err="1">
                <a:solidFill>
                  <a:srgbClr val="333333"/>
                </a:solidFill>
                <a:latin typeface="Arial" panose="020B0604020202020204" pitchFamily="34" charset="0"/>
                <a:cs typeface="Arial" panose="020B0604020202020204" pitchFamily="34" charset="0"/>
              </a:rPr>
              <a:t>alculation</a:t>
            </a:r>
            <a:r>
              <a:rPr lang="en-US" dirty="0">
                <a:solidFill>
                  <a:srgbClr val="333333"/>
                </a:solidFill>
                <a:latin typeface="Arial" panose="020B0604020202020204" pitchFamily="34" charset="0"/>
                <a:cs typeface="Arial" panose="020B0604020202020204" pitchFamily="34" charset="0"/>
              </a:rPr>
              <a:t> is based on </a:t>
            </a:r>
            <a:r>
              <a:rPr lang="en-US" b="1" dirty="0">
                <a:solidFill>
                  <a:srgbClr val="333333"/>
                </a:solidFill>
                <a:latin typeface="Arial" panose="020B0604020202020204" pitchFamily="34" charset="0"/>
                <a:cs typeface="Arial" panose="020B0604020202020204" pitchFamily="34" charset="0"/>
              </a:rPr>
              <a:t>Scopus </a:t>
            </a:r>
            <a:r>
              <a:rPr lang="en-US" dirty="0">
                <a:solidFill>
                  <a:srgbClr val="333333"/>
                </a:solidFill>
                <a:latin typeface="Arial" panose="020B0604020202020204" pitchFamily="34" charset="0"/>
                <a:cs typeface="Arial" panose="020B0604020202020204" pitchFamily="34" charset="0"/>
              </a:rPr>
              <a:t>data,</a:t>
            </a:r>
          </a:p>
          <a:p>
            <a:pPr>
              <a:lnSpc>
                <a:spcPct val="100000"/>
              </a:lnSpc>
              <a:spcBef>
                <a:spcPct val="0"/>
              </a:spcBef>
              <a:buNone/>
            </a:pPr>
            <a:endParaRPr lang="en-GB" dirty="0">
              <a:solidFill>
                <a:srgbClr val="333333"/>
              </a:solidFill>
              <a:latin typeface="Arial" panose="020B0604020202020204" pitchFamily="34" charset="0"/>
              <a:cs typeface="Arial" panose="020B0604020202020204" pitchFamily="34" charset="0"/>
            </a:endParaRPr>
          </a:p>
          <a:p>
            <a:pPr>
              <a:lnSpc>
                <a:spcPct val="100000"/>
              </a:lnSpc>
              <a:spcBef>
                <a:spcPct val="0"/>
              </a:spcBef>
              <a:buNone/>
            </a:pPr>
            <a:r>
              <a:rPr lang="pl-PL" dirty="0">
                <a:solidFill>
                  <a:srgbClr val="333333"/>
                </a:solidFill>
                <a:latin typeface="Arial" panose="020B0604020202020204" pitchFamily="34" charset="0"/>
                <a:cs typeface="Arial" panose="020B0604020202020204" pitchFamily="34" charset="0"/>
              </a:rPr>
              <a:t>U</a:t>
            </a:r>
            <a:r>
              <a:rPr lang="en-US" dirty="0" err="1">
                <a:solidFill>
                  <a:srgbClr val="333333"/>
                </a:solidFill>
                <a:latin typeface="Arial" panose="020B0604020202020204" pitchFamily="34" charset="0"/>
                <a:cs typeface="Arial" panose="020B0604020202020204" pitchFamily="34" charset="0"/>
              </a:rPr>
              <a:t>ses</a:t>
            </a:r>
            <a:r>
              <a:rPr lang="en-US" dirty="0">
                <a:solidFill>
                  <a:srgbClr val="333333"/>
                </a:solidFill>
                <a:latin typeface="Arial" panose="020B0604020202020204" pitchFamily="34" charset="0"/>
                <a:cs typeface="Arial" panose="020B0604020202020204" pitchFamily="34" charset="0"/>
              </a:rPr>
              <a:t> a </a:t>
            </a:r>
            <a:r>
              <a:rPr lang="en-US" b="1" dirty="0">
                <a:solidFill>
                  <a:srgbClr val="333333"/>
                </a:solidFill>
                <a:latin typeface="Arial" panose="020B0604020202020204" pitchFamily="34" charset="0"/>
                <a:cs typeface="Arial" panose="020B0604020202020204" pitchFamily="34" charset="0"/>
              </a:rPr>
              <a:t>3-year window</a:t>
            </a:r>
            <a:r>
              <a:rPr lang="en-US" dirty="0">
                <a:solidFill>
                  <a:srgbClr val="333333"/>
                </a:solidFill>
                <a:latin typeface="Arial" panose="020B0604020202020204" pitchFamily="34" charset="0"/>
                <a:cs typeface="Arial" panose="020B0604020202020204" pitchFamily="34" charset="0"/>
              </a:rPr>
              <a:t>,</a:t>
            </a:r>
          </a:p>
          <a:p>
            <a:pPr>
              <a:lnSpc>
                <a:spcPct val="100000"/>
              </a:lnSpc>
              <a:spcBef>
                <a:spcPct val="0"/>
              </a:spcBef>
              <a:buNone/>
            </a:pPr>
            <a:endParaRPr lang="en-GB" dirty="0">
              <a:solidFill>
                <a:srgbClr val="333333"/>
              </a:solidFill>
              <a:latin typeface="Arial" panose="020B0604020202020204" pitchFamily="34" charset="0"/>
              <a:cs typeface="Arial" panose="020B0604020202020204" pitchFamily="34" charset="0"/>
            </a:endParaRPr>
          </a:p>
          <a:p>
            <a:pPr>
              <a:lnSpc>
                <a:spcPct val="100000"/>
              </a:lnSpc>
              <a:spcBef>
                <a:spcPct val="0"/>
              </a:spcBef>
              <a:buNone/>
            </a:pPr>
            <a:r>
              <a:rPr lang="pl-PL" dirty="0">
                <a:solidFill>
                  <a:srgbClr val="333333"/>
                </a:solidFill>
                <a:latin typeface="Arial" panose="020B0604020202020204" pitchFamily="34" charset="0"/>
                <a:cs typeface="Arial" panose="020B0604020202020204" pitchFamily="34" charset="0"/>
              </a:rPr>
              <a:t>I</a:t>
            </a:r>
            <a:r>
              <a:rPr lang="en-US" dirty="0" err="1">
                <a:solidFill>
                  <a:srgbClr val="333333"/>
                </a:solidFill>
                <a:latin typeface="Arial" panose="020B0604020202020204" pitchFamily="34" charset="0"/>
                <a:cs typeface="Arial" panose="020B0604020202020204" pitchFamily="34" charset="0"/>
              </a:rPr>
              <a:t>ncludes</a:t>
            </a:r>
            <a:r>
              <a:rPr lang="en-US" dirty="0">
                <a:solidFill>
                  <a:srgbClr val="333333"/>
                </a:solidFill>
                <a:latin typeface="Arial" panose="020B0604020202020204" pitchFamily="34" charset="0"/>
                <a:cs typeface="Arial" panose="020B0604020202020204" pitchFamily="34" charset="0"/>
              </a:rPr>
              <a:t> all </a:t>
            </a:r>
            <a:r>
              <a:rPr lang="en-US" b="1" dirty="0">
                <a:solidFill>
                  <a:srgbClr val="333333"/>
                </a:solidFill>
                <a:latin typeface="Arial" panose="020B0604020202020204" pitchFamily="34" charset="0"/>
                <a:cs typeface="Arial" panose="020B0604020202020204" pitchFamily="34" charset="0"/>
              </a:rPr>
              <a:t>document types indexed</a:t>
            </a:r>
            <a:r>
              <a:rPr lang="en-US" dirty="0">
                <a:solidFill>
                  <a:srgbClr val="333333"/>
                </a:solidFill>
                <a:latin typeface="Arial" panose="020B0604020202020204" pitchFamily="34" charset="0"/>
                <a:cs typeface="Arial" panose="020B0604020202020204" pitchFamily="34" charset="0"/>
              </a:rPr>
              <a:t> by Scopus, include articles, reviews, letters, notes, editorials, conference papers, etc.</a:t>
            </a:r>
          </a:p>
        </p:txBody>
      </p:sp>
      <p:pic>
        <p:nvPicPr>
          <p:cNvPr id="10244" name="Obraz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591" y="576743"/>
            <a:ext cx="5026180"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4" name="Dźwięk 3">
            <a:hlinkClick r:id="" action="ppaction://media"/>
            <a:extLst>
              <a:ext uri="{FF2B5EF4-FFF2-40B4-BE49-F238E27FC236}">
                <a16:creationId xmlns:a16="http://schemas.microsoft.com/office/drawing/2014/main" id="{117CE32C-ED53-4C3D-82ED-90337D6BE1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3116655"/>
      </p:ext>
    </p:extLst>
  </p:cSld>
  <p:clrMapOvr>
    <a:masterClrMapping/>
  </p:clrMapOvr>
  <mc:AlternateContent xmlns:mc="http://schemas.openxmlformats.org/markup-compatibility/2006" xmlns:p14="http://schemas.microsoft.com/office/powerpoint/2010/main">
    <mc:Choice Requires="p14">
      <p:transition spd="slow" p14:dur="2000" advTm="31216"/>
    </mc:Choice>
    <mc:Fallback xmlns="">
      <p:transition spd="slow" advTm="3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8838935" y="5648960"/>
            <a:ext cx="2548198" cy="369332"/>
          </a:xfrm>
          <a:prstGeom prst="rect">
            <a:avLst/>
          </a:prstGeom>
        </p:spPr>
        <p:txBody>
          <a:bodyPr wrap="none">
            <a:spAutoFit/>
          </a:bodyPr>
          <a:lstStyle/>
          <a:p>
            <a:r>
              <a:rPr lang="en-GB" dirty="0"/>
              <a:t>https://www.scopus.com</a:t>
            </a:r>
          </a:p>
        </p:txBody>
      </p:sp>
      <p:sp>
        <p:nvSpPr>
          <p:cNvPr id="6"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4" name="Obraz 3">
            <a:extLst>
              <a:ext uri="{FF2B5EF4-FFF2-40B4-BE49-F238E27FC236}">
                <a16:creationId xmlns:a16="http://schemas.microsoft.com/office/drawing/2014/main" id="{C27948AE-E69C-492A-98A0-5E53DAAEB971}"/>
              </a:ext>
            </a:extLst>
          </p:cNvPr>
          <p:cNvPicPr>
            <a:picLocks noChangeAspect="1"/>
          </p:cNvPicPr>
          <p:nvPr/>
        </p:nvPicPr>
        <p:blipFill rotWithShape="1">
          <a:blip r:embed="rId5"/>
          <a:srcRect l="916" t="17926" r="1834" b="17629"/>
          <a:stretch/>
        </p:blipFill>
        <p:spPr>
          <a:xfrm>
            <a:off x="111760" y="1229360"/>
            <a:ext cx="11856720" cy="4419600"/>
          </a:xfrm>
          <a:prstGeom prst="rect">
            <a:avLst/>
          </a:prstGeom>
        </p:spPr>
      </p:pic>
      <p:pic>
        <p:nvPicPr>
          <p:cNvPr id="8" name="Dźwięk 7">
            <a:hlinkClick r:id="" action="ppaction://media"/>
            <a:extLst>
              <a:ext uri="{FF2B5EF4-FFF2-40B4-BE49-F238E27FC236}">
                <a16:creationId xmlns:a16="http://schemas.microsoft.com/office/drawing/2014/main" id="{E11224D7-73E4-4D4F-BEFA-FEA4C49F6A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53396127"/>
      </p:ext>
    </p:extLst>
  </p:cSld>
  <p:clrMapOvr>
    <a:masterClrMapping/>
  </p:clrMapOvr>
  <mc:AlternateContent xmlns:mc="http://schemas.openxmlformats.org/markup-compatibility/2006" xmlns:p14="http://schemas.microsoft.com/office/powerpoint/2010/main">
    <mc:Choice Requires="p14">
      <p:transition spd="slow" p14:dur="2000" advTm="27188"/>
    </mc:Choice>
    <mc:Fallback xmlns="">
      <p:transition spd="slow" advTm="2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rostokąt 4"/>
          <p:cNvSpPr>
            <a:spLocks noChangeArrowheads="1"/>
          </p:cNvSpPr>
          <p:nvPr/>
        </p:nvSpPr>
        <p:spPr bwMode="auto">
          <a:xfrm>
            <a:off x="3653870" y="47816"/>
            <a:ext cx="4964692" cy="61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a:lnSpc>
                <a:spcPct val="107000"/>
              </a:lnSpc>
              <a:spcBef>
                <a:spcPct val="0"/>
              </a:spcBef>
              <a:spcAft>
                <a:spcPts val="1067"/>
              </a:spcAft>
              <a:buNone/>
            </a:pPr>
            <a:r>
              <a:rPr lang="en-US" sz="3400" b="1" dirty="0">
                <a:latin typeface="Arial" panose="020B0604020202020204" pitchFamily="34" charset="0"/>
                <a:ea typeface="Calibri" panose="020F0502020204030204" pitchFamily="34" charset="0"/>
                <a:cs typeface="Arial" panose="020B0604020202020204" pitchFamily="34" charset="0"/>
              </a:rPr>
              <a:t>JAIC Associate Editors</a:t>
            </a:r>
            <a:endParaRPr lang="pl-PL" sz="3400" b="1"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Tabela 5"/>
          <p:cNvGraphicFramePr>
            <a:graphicFrameLocks noGrp="1"/>
          </p:cNvGraphicFramePr>
          <p:nvPr>
            <p:extLst>
              <p:ext uri="{D42A27DB-BD31-4B8C-83A1-F6EECF244321}">
                <p14:modId xmlns:p14="http://schemas.microsoft.com/office/powerpoint/2010/main" val="3992913196"/>
              </p:ext>
            </p:extLst>
          </p:nvPr>
        </p:nvGraphicFramePr>
        <p:xfrm>
          <a:off x="19472" y="934063"/>
          <a:ext cx="12233487" cy="4989874"/>
        </p:xfrm>
        <a:graphic>
          <a:graphicData uri="http://schemas.openxmlformats.org/drawingml/2006/table">
            <a:tbl>
              <a:tblPr firstRow="1" firstCol="1" bandRow="1">
                <a:tableStyleId>{21E4AEA4-8DFA-4A89-87EB-49C32662AFE0}</a:tableStyleId>
              </a:tblPr>
              <a:tblGrid>
                <a:gridCol w="3080545">
                  <a:extLst>
                    <a:ext uri="{9D8B030D-6E8A-4147-A177-3AD203B41FA5}">
                      <a16:colId xmlns:a16="http://schemas.microsoft.com/office/drawing/2014/main" val="20000"/>
                    </a:ext>
                  </a:extLst>
                </a:gridCol>
                <a:gridCol w="9152942">
                  <a:extLst>
                    <a:ext uri="{9D8B030D-6E8A-4147-A177-3AD203B41FA5}">
                      <a16:colId xmlns:a16="http://schemas.microsoft.com/office/drawing/2014/main" val="20001"/>
                    </a:ext>
                  </a:extLst>
                </a:gridCol>
              </a:tblGrid>
              <a:tr h="304391">
                <a:tc>
                  <a:txBody>
                    <a:bodyPr/>
                    <a:lstStyle/>
                    <a:p>
                      <a:pPr marL="0" marR="0">
                        <a:lnSpc>
                          <a:spcPct val="107000"/>
                        </a:lnSpc>
                        <a:spcBef>
                          <a:spcPts val="0"/>
                        </a:spcBef>
                        <a:spcAft>
                          <a:spcPts val="0"/>
                        </a:spcAft>
                      </a:pPr>
                      <a:r>
                        <a:rPr lang="en-US" sz="1900" noProof="0">
                          <a:effectLst/>
                          <a:latin typeface="Arial" panose="020B0604020202020204" pitchFamily="34" charset="0"/>
                          <a:cs typeface="Arial" panose="020B0604020202020204" pitchFamily="34" charset="0"/>
                        </a:rPr>
                        <a:t>Name</a:t>
                      </a:r>
                      <a:endParaRPr lang="en-US" sz="19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900" noProof="0" dirty="0">
                          <a:effectLst/>
                          <a:latin typeface="Arial" panose="020B0604020202020204" pitchFamily="34" charset="0"/>
                          <a:cs typeface="Arial" panose="020B0604020202020204" pitchFamily="34" charset="0"/>
                        </a:rPr>
                        <a:t>Areas of expertise</a:t>
                      </a:r>
                      <a:endParaRPr lang="en-US" sz="19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0"/>
                  </a:ext>
                </a:extLst>
              </a:tr>
              <a:tr h="340512">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Gregory Bailey</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Objects conservation: decorative arts</a:t>
                      </a:r>
                      <a:r>
                        <a:rPr lang="pl-PL" sz="1800" noProof="0" dirty="0">
                          <a:effectLst/>
                          <a:latin typeface="Arial" panose="020B0604020202020204" pitchFamily="34" charset="0"/>
                          <a:cs typeface="Arial" panose="020B0604020202020204" pitchFamily="34" charset="0"/>
                        </a:rPr>
                        <a:t>, </a:t>
                      </a:r>
                      <a:r>
                        <a:rPr lang="en-US" sz="1800" noProof="0" dirty="0">
                          <a:effectLst/>
                          <a:latin typeface="Arial" panose="020B0604020202020204" pitchFamily="34" charset="0"/>
                          <a:cs typeface="Arial" panose="020B0604020202020204" pitchFamily="34" charset="0"/>
                        </a:rPr>
                        <a:t>enamel, glass,</a:t>
                      </a:r>
                      <a:r>
                        <a:rPr lang="pl-PL" sz="1800" noProof="0" dirty="0">
                          <a:effectLst/>
                          <a:latin typeface="Arial" panose="020B0604020202020204" pitchFamily="34" charset="0"/>
                          <a:cs typeface="Arial" panose="020B0604020202020204" pitchFamily="34" charset="0"/>
                        </a:rPr>
                        <a:t> </a:t>
                      </a:r>
                      <a:r>
                        <a:rPr lang="en-US" sz="1800" noProof="0" dirty="0">
                          <a:effectLst/>
                          <a:latin typeface="Arial" panose="020B0604020202020204" pitchFamily="34" charset="0"/>
                          <a:cs typeface="Arial" panose="020B0604020202020204" pitchFamily="34" charset="0"/>
                        </a:rPr>
                        <a:t>ceramics, </a:t>
                      </a:r>
                      <a:r>
                        <a:rPr lang="pl-PL" sz="1800" noProof="0" dirty="0">
                          <a:effectLst/>
                          <a:latin typeface="Arial" panose="020B0604020202020204" pitchFamily="34" charset="0"/>
                          <a:cs typeface="Arial" panose="020B0604020202020204" pitchFamily="34" charset="0"/>
                        </a:rPr>
                        <a:t>and </a:t>
                      </a:r>
                      <a:r>
                        <a:rPr lang="en-US" sz="1800" noProof="0" dirty="0">
                          <a:effectLst/>
                          <a:latin typeface="Arial" panose="020B0604020202020204" pitchFamily="34" charset="0"/>
                          <a:cs typeface="Arial" panose="020B0604020202020204" pitchFamily="34" charset="0"/>
                        </a:rPr>
                        <a:t>functional objects.</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1"/>
                  </a:ext>
                </a:extLst>
              </a:tr>
              <a:tr h="304391">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Brenna Campbell</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Book and </a:t>
                      </a:r>
                      <a:r>
                        <a:rPr lang="pl-PL" sz="1800" noProof="0" dirty="0">
                          <a:effectLst/>
                          <a:latin typeface="Arial" panose="020B0604020202020204" pitchFamily="34" charset="0"/>
                          <a:cs typeface="Arial" panose="020B0604020202020204" pitchFamily="34" charset="0"/>
                        </a:rPr>
                        <a:t>p</a:t>
                      </a:r>
                      <a:r>
                        <a:rPr lang="en-US" sz="1800" noProof="0" dirty="0" err="1">
                          <a:effectLst/>
                          <a:latin typeface="Arial" panose="020B0604020202020204" pitchFamily="34" charset="0"/>
                          <a:cs typeface="Arial" panose="020B0604020202020204" pitchFamily="34" charset="0"/>
                        </a:rPr>
                        <a:t>aper</a:t>
                      </a:r>
                      <a:r>
                        <a:rPr lang="en-US" sz="1800" noProof="0" dirty="0">
                          <a:effectLst/>
                          <a:latin typeface="Arial" panose="020B0604020202020204" pitchFamily="34" charset="0"/>
                          <a:cs typeface="Arial" panose="020B0604020202020204" pitchFamily="34" charset="0"/>
                        </a:rPr>
                        <a:t>, </a:t>
                      </a:r>
                      <a:r>
                        <a:rPr lang="pl-PL" sz="1800" noProof="0" dirty="0">
                          <a:effectLst/>
                          <a:latin typeface="Arial" panose="020B0604020202020204" pitchFamily="34" charset="0"/>
                          <a:cs typeface="Arial" panose="020B0604020202020204" pitchFamily="34" charset="0"/>
                        </a:rPr>
                        <a:t>s</a:t>
                      </a:r>
                      <a:r>
                        <a:rPr lang="en-US" sz="1800" noProof="0" dirty="0" err="1">
                          <a:effectLst/>
                          <a:latin typeface="Arial" panose="020B0604020202020204" pitchFamily="34" charset="0"/>
                          <a:cs typeface="Arial" panose="020B0604020202020204" pitchFamily="34" charset="0"/>
                        </a:rPr>
                        <a:t>pecial</a:t>
                      </a:r>
                      <a:r>
                        <a:rPr lang="en-US" sz="1800" noProof="0" dirty="0">
                          <a:effectLst/>
                          <a:latin typeface="Arial" panose="020B0604020202020204" pitchFamily="34" charset="0"/>
                          <a:cs typeface="Arial" panose="020B0604020202020204" pitchFamily="34" charset="0"/>
                        </a:rPr>
                        <a:t> </a:t>
                      </a:r>
                      <a:r>
                        <a:rPr lang="pl-PL" sz="1800" noProof="0" dirty="0">
                          <a:effectLst/>
                          <a:latin typeface="Arial" panose="020B0604020202020204" pitchFamily="34" charset="0"/>
                          <a:cs typeface="Arial" panose="020B0604020202020204" pitchFamily="34" charset="0"/>
                        </a:rPr>
                        <a:t>c</a:t>
                      </a:r>
                      <a:r>
                        <a:rPr lang="en-US" sz="1800" noProof="0" dirty="0" err="1">
                          <a:effectLst/>
                          <a:latin typeface="Arial" panose="020B0604020202020204" pitchFamily="34" charset="0"/>
                          <a:cs typeface="Arial" panose="020B0604020202020204" pitchFamily="34" charset="0"/>
                        </a:rPr>
                        <a:t>ollections</a:t>
                      </a:r>
                      <a:r>
                        <a:rPr lang="en-US" sz="1800" noProof="0" dirty="0">
                          <a:effectLst/>
                          <a:latin typeface="Arial" panose="020B0604020202020204" pitchFamily="34" charset="0"/>
                          <a:cs typeface="Arial" panose="020B0604020202020204" pitchFamily="34" charset="0"/>
                        </a:rPr>
                        <a:t>, </a:t>
                      </a:r>
                      <a:r>
                        <a:rPr lang="pl-PL" sz="1800" noProof="0" dirty="0">
                          <a:effectLst/>
                          <a:latin typeface="Arial" panose="020B0604020202020204" pitchFamily="34" charset="0"/>
                          <a:cs typeface="Arial" panose="020B0604020202020204" pitchFamily="34" charset="0"/>
                        </a:rPr>
                        <a:t>p</a:t>
                      </a:r>
                      <a:r>
                        <a:rPr lang="en-US" sz="1800" noProof="0" dirty="0" err="1">
                          <a:effectLst/>
                          <a:latin typeface="Arial" panose="020B0604020202020204" pitchFamily="34" charset="0"/>
                          <a:cs typeface="Arial" panose="020B0604020202020204" pitchFamily="34" charset="0"/>
                        </a:rPr>
                        <a:t>reventive</a:t>
                      </a:r>
                      <a:r>
                        <a:rPr lang="en-US" sz="1800" noProof="0" dirty="0">
                          <a:effectLst/>
                          <a:latin typeface="Arial" panose="020B0604020202020204" pitchFamily="34" charset="0"/>
                          <a:cs typeface="Arial" panose="020B0604020202020204" pitchFamily="34" charset="0"/>
                        </a:rPr>
                        <a:t> </a:t>
                      </a:r>
                      <a:r>
                        <a:rPr lang="pl-PL" sz="1800" noProof="0" dirty="0">
                          <a:effectLst/>
                          <a:latin typeface="Arial" panose="020B0604020202020204" pitchFamily="34" charset="0"/>
                          <a:cs typeface="Arial" panose="020B0604020202020204" pitchFamily="34" charset="0"/>
                        </a:rPr>
                        <a:t>c</a:t>
                      </a:r>
                      <a:r>
                        <a:rPr lang="en-US" sz="1800" noProof="0" dirty="0" err="1">
                          <a:effectLst/>
                          <a:latin typeface="Arial" panose="020B0604020202020204" pitchFamily="34" charset="0"/>
                          <a:cs typeface="Arial" panose="020B0604020202020204" pitchFamily="34" charset="0"/>
                        </a:rPr>
                        <a:t>onservation</a:t>
                      </a:r>
                      <a:r>
                        <a:rPr lang="pl-PL" sz="1800" noProof="0" dirty="0">
                          <a:effectLst/>
                          <a:latin typeface="Arial" panose="020B0604020202020204" pitchFamily="34" charset="0"/>
                          <a:cs typeface="Arial" panose="020B0604020202020204" pitchFamily="34" charset="0"/>
                        </a:rPr>
                        <a:t>.</a:t>
                      </a:r>
                      <a:endParaRPr lang="en-US" sz="1800" noProof="0" dirty="0">
                        <a:effectLst/>
                        <a:latin typeface="Arial" panose="020B0604020202020204" pitchFamily="34" charset="0"/>
                        <a:cs typeface="Arial" panose="020B0604020202020204" pitchFamily="34" charset="0"/>
                      </a:endParaRPr>
                    </a:p>
                  </a:txBody>
                  <a:tcPr marL="76733" marR="76733" marT="0" marB="0"/>
                </a:tc>
                <a:extLst>
                  <a:ext uri="{0D108BD9-81ED-4DB2-BD59-A6C34878D82A}">
                    <a16:rowId xmlns:a16="http://schemas.microsoft.com/office/drawing/2014/main" val="10002"/>
                  </a:ext>
                </a:extLst>
              </a:tr>
              <a:tr h="304391">
                <a:tc>
                  <a:txBody>
                    <a:bodyPr/>
                    <a:lstStyle/>
                    <a:p>
                      <a:pPr marL="0" marR="0">
                        <a:lnSpc>
                          <a:spcPct val="107000"/>
                        </a:lnSpc>
                        <a:spcBef>
                          <a:spcPts val="0"/>
                        </a:spcBef>
                        <a:spcAft>
                          <a:spcPts val="0"/>
                        </a:spcAft>
                      </a:pPr>
                      <a:r>
                        <a:rPr lang="en-US" sz="1800" noProof="0">
                          <a:effectLst/>
                          <a:latin typeface="Arial" panose="020B0604020202020204" pitchFamily="34" charset="0"/>
                          <a:ea typeface="Calibri" panose="020F0502020204030204" pitchFamily="34" charset="0"/>
                          <a:cs typeface="Arial" panose="020B0604020202020204" pitchFamily="34" charset="0"/>
                        </a:rPr>
                        <a:t>Mary Coughlin</a:t>
                      </a:r>
                    </a:p>
                  </a:txBody>
                  <a:tcPr marL="76733" marR="76733" marT="0" marB="0"/>
                </a:tc>
                <a:tc>
                  <a:txBody>
                    <a:bodyPr/>
                    <a:lstStyle/>
                    <a:p>
                      <a:pPr marL="0" marR="0">
                        <a:lnSpc>
                          <a:spcPct val="107000"/>
                        </a:lnSpc>
                        <a:spcBef>
                          <a:spcPts val="0"/>
                        </a:spcBef>
                        <a:spcAft>
                          <a:spcPts val="0"/>
                        </a:spcAft>
                      </a:pPr>
                      <a:r>
                        <a:rPr lang="en-US" noProof="0" dirty="0">
                          <a:latin typeface="Arial" panose="020B0604020202020204" pitchFamily="34" charset="0"/>
                          <a:cs typeface="Arial" panose="020B0604020202020204" pitchFamily="34" charset="0"/>
                        </a:rPr>
                        <a:t>Collection care and conservation of contemporary museum collections</a:t>
                      </a:r>
                      <a:endParaRPr lang="en-US" sz="1800" noProof="0" dirty="0">
                        <a:effectLst/>
                        <a:latin typeface="Arial" panose="020B0604020202020204" pitchFamily="34" charset="0"/>
                        <a:cs typeface="Arial" panose="020B0604020202020204" pitchFamily="34" charset="0"/>
                      </a:endParaRPr>
                    </a:p>
                  </a:txBody>
                  <a:tcPr marL="76733" marR="76733" marT="0" marB="0"/>
                </a:tc>
                <a:extLst>
                  <a:ext uri="{0D108BD9-81ED-4DB2-BD59-A6C34878D82A}">
                    <a16:rowId xmlns:a16="http://schemas.microsoft.com/office/drawing/2014/main" val="1423828574"/>
                  </a:ext>
                </a:extLst>
              </a:tr>
              <a:tr h="304391">
                <a:tc>
                  <a:txBody>
                    <a:bodyPr/>
                    <a:lstStyle/>
                    <a:p>
                      <a:pPr marL="0" marR="0">
                        <a:lnSpc>
                          <a:spcPct val="107000"/>
                        </a:lnSpc>
                        <a:spcBef>
                          <a:spcPts val="0"/>
                        </a:spcBef>
                        <a:spcAft>
                          <a:spcPts val="0"/>
                        </a:spcAft>
                        <a:tabLst>
                          <a:tab pos="1517015" algn="r"/>
                        </a:tabLst>
                      </a:pPr>
                      <a:r>
                        <a:rPr lang="en-US" sz="1800" noProof="0">
                          <a:effectLst/>
                          <a:latin typeface="Arial" panose="020B0604020202020204" pitchFamily="34" charset="0"/>
                          <a:cs typeface="Arial" panose="020B0604020202020204" pitchFamily="34" charset="0"/>
                        </a:rPr>
                        <a:t>Lee Ann Daffner</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Photographic materials conservation</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3"/>
                  </a:ext>
                </a:extLst>
              </a:tr>
              <a:tr h="346667">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Joshua Freedland</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Architectural conservation, built heritage, monuments conservation, historic</a:t>
                      </a:r>
                      <a:r>
                        <a:rPr lang="pl-PL" sz="1800" noProof="0" dirty="0">
                          <a:effectLst/>
                          <a:latin typeface="Arial" panose="020B0604020202020204" pitchFamily="34" charset="0"/>
                          <a:cs typeface="Arial" panose="020B0604020202020204" pitchFamily="34" charset="0"/>
                        </a:rPr>
                        <a:t> </a:t>
                      </a:r>
                      <a:r>
                        <a:rPr lang="en-US" sz="1800" noProof="0" dirty="0">
                          <a:effectLst/>
                          <a:latin typeface="Arial" panose="020B0604020202020204" pitchFamily="34" charset="0"/>
                          <a:cs typeface="Arial" panose="020B0604020202020204" pitchFamily="34" charset="0"/>
                        </a:rPr>
                        <a:t>preservation</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4"/>
                  </a:ext>
                </a:extLst>
              </a:tr>
              <a:tr h="345612">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Susanne </a:t>
                      </a:r>
                      <a:r>
                        <a:rPr lang="en-US" sz="1800" noProof="0" dirty="0" err="1">
                          <a:effectLst/>
                          <a:latin typeface="Arial" panose="020B0604020202020204" pitchFamily="34" charset="0"/>
                          <a:cs typeface="Arial" panose="020B0604020202020204" pitchFamily="34" charset="0"/>
                        </a:rPr>
                        <a:t>Gänsicke</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Objects conservation, ancient and historic metalwork</a:t>
                      </a:r>
                      <a:r>
                        <a:rPr lang="pl-PL" sz="1800" noProof="0" dirty="0">
                          <a:effectLst/>
                          <a:latin typeface="Arial" panose="020B0604020202020204" pitchFamily="34" charset="0"/>
                          <a:cs typeface="Arial" panose="020B0604020202020204" pitchFamily="34" charset="0"/>
                        </a:rPr>
                        <a:t>.</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5"/>
                  </a:ext>
                </a:extLst>
              </a:tr>
              <a:tr h="304391">
                <a:tc>
                  <a:txBody>
                    <a:bodyPr/>
                    <a:lstStyle/>
                    <a:p>
                      <a:pPr marL="0" marR="0">
                        <a:lnSpc>
                          <a:spcPct val="107000"/>
                        </a:lnSpc>
                        <a:spcBef>
                          <a:spcPts val="0"/>
                        </a:spcBef>
                        <a:spcAft>
                          <a:spcPts val="0"/>
                        </a:spcAft>
                      </a:pPr>
                      <a:r>
                        <a:rPr lang="en-US" sz="1800" noProof="0">
                          <a:solidFill>
                            <a:schemeClr val="bg1"/>
                          </a:solidFill>
                          <a:effectLst/>
                          <a:latin typeface="Arial" panose="020B0604020202020204" pitchFamily="34" charset="0"/>
                          <a:cs typeface="Arial" panose="020B0604020202020204" pitchFamily="34" charset="0"/>
                        </a:rPr>
                        <a:t>Robin Hanson</a:t>
                      </a:r>
                      <a:endParaRPr lang="en-US" sz="1800" noProof="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dirty="0">
                          <a:solidFill>
                            <a:schemeClr val="tx1"/>
                          </a:solidFill>
                          <a:effectLst/>
                          <a:latin typeface="Arial" panose="020B0604020202020204" pitchFamily="34" charset="0"/>
                          <a:cs typeface="Arial" panose="020B0604020202020204" pitchFamily="34" charset="0"/>
                        </a:rPr>
                        <a:t>Textile conservation</a:t>
                      </a:r>
                      <a:endParaRPr lang="en-US" sz="180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6"/>
                  </a:ext>
                </a:extLst>
              </a:tr>
              <a:tr h="304391">
                <a:tc>
                  <a:txBody>
                    <a:bodyPr/>
                    <a:lstStyle/>
                    <a:p>
                      <a:pPr marL="0" marR="0">
                        <a:lnSpc>
                          <a:spcPct val="107000"/>
                        </a:lnSpc>
                        <a:spcBef>
                          <a:spcPts val="0"/>
                        </a:spcBef>
                        <a:spcAft>
                          <a:spcPts val="0"/>
                        </a:spcAft>
                      </a:pPr>
                      <a:r>
                        <a:rPr lang="pl-PL" sz="1800" noProof="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Arlen</a:t>
                      </a:r>
                      <a:r>
                        <a:rPr lang="pl-PL" sz="180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pl-PL" sz="1800" noProof="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Heginbotham</a:t>
                      </a:r>
                      <a:endParaRPr lang="en-US" sz="1800"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pl-PL" sz="1800" kern="1200" dirty="0">
                          <a:solidFill>
                            <a:schemeClr val="dk1"/>
                          </a:solidFill>
                          <a:effectLst/>
                          <a:latin typeface="Arial" panose="020B0604020202020204" pitchFamily="34" charset="0"/>
                          <a:ea typeface="+mn-ea"/>
                          <a:cs typeface="Arial" panose="020B0604020202020204" pitchFamily="34" charset="0"/>
                        </a:rPr>
                        <a:t>W</a:t>
                      </a:r>
                      <a:r>
                        <a:rPr lang="en-US" sz="1800" kern="1200" dirty="0" err="1">
                          <a:solidFill>
                            <a:schemeClr val="dk1"/>
                          </a:solidFill>
                          <a:effectLst/>
                          <a:latin typeface="Arial" panose="020B0604020202020204" pitchFamily="34" charset="0"/>
                          <a:ea typeface="+mn-ea"/>
                          <a:cs typeface="Arial" panose="020B0604020202020204" pitchFamily="34" charset="0"/>
                        </a:rPr>
                        <a:t>ooden</a:t>
                      </a:r>
                      <a:r>
                        <a:rPr lang="en-US" sz="1800" kern="1200" dirty="0">
                          <a:solidFill>
                            <a:schemeClr val="dk1"/>
                          </a:solidFill>
                          <a:effectLst/>
                          <a:latin typeface="Arial" panose="020B0604020202020204" pitchFamily="34" charset="0"/>
                          <a:ea typeface="+mn-ea"/>
                          <a:cs typeface="Arial" panose="020B0604020202020204" pitchFamily="34" charset="0"/>
                        </a:rPr>
                        <a:t> artifacts and technical studies of museum objects</a:t>
                      </a:r>
                      <a:endParaRPr lang="en-US" sz="180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2919924163"/>
                  </a:ext>
                </a:extLst>
              </a:tr>
              <a:tr h="304391">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Paul Himmelstein</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Paintings conservation</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7"/>
                  </a:ext>
                </a:extLst>
              </a:tr>
              <a:tr h="304391">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Julie Lauffenburger</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Objects conservation, archaeology, anthropology</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8"/>
                  </a:ext>
                </a:extLst>
              </a:tr>
              <a:tr h="304391">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Ellen Pearlstein</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Conservation of ethnographic objects </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09"/>
                  </a:ext>
                </a:extLst>
              </a:tr>
              <a:tr h="304391">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Julie A Reilly</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Objects conservation, preventive conservation</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10"/>
                  </a:ext>
                </a:extLst>
              </a:tr>
              <a:tr h="304391">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Corina Rogge</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Conservation science</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11"/>
                  </a:ext>
                </a:extLst>
              </a:tr>
              <a:tr h="304391">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Gregory Dale Smith</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a:effectLst/>
                          <a:latin typeface="Arial" panose="020B0604020202020204" pitchFamily="34" charset="0"/>
                          <a:cs typeface="Arial" panose="020B0604020202020204" pitchFamily="34" charset="0"/>
                        </a:rPr>
                        <a:t>Art technological research, conservation science</a:t>
                      </a:r>
                      <a:endParaRPr lang="en-US" sz="1800" noProof="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12"/>
                  </a:ext>
                </a:extLst>
              </a:tr>
              <a:tr h="304391">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Catherine H Stephens</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tc>
                  <a:txBody>
                    <a:bodyPr/>
                    <a:lstStyle/>
                    <a:p>
                      <a:pPr marL="0" marR="0">
                        <a:lnSpc>
                          <a:spcPct val="107000"/>
                        </a:lnSpc>
                        <a:spcBef>
                          <a:spcPts val="0"/>
                        </a:spcBef>
                        <a:spcAft>
                          <a:spcPts val="0"/>
                        </a:spcAft>
                      </a:pPr>
                      <a:r>
                        <a:rPr lang="en-US" sz="1800" noProof="0" dirty="0">
                          <a:effectLst/>
                          <a:latin typeface="Arial" panose="020B0604020202020204" pitchFamily="34" charset="0"/>
                          <a:cs typeface="Arial" panose="020B0604020202020204" pitchFamily="34" charset="0"/>
                        </a:rPr>
                        <a:t>Conservation science, degradation of paper</a:t>
                      </a:r>
                      <a:endParaRPr lang="en-US" sz="1800" noProof="0" dirty="0">
                        <a:effectLst/>
                        <a:latin typeface="Arial" panose="020B0604020202020204" pitchFamily="34" charset="0"/>
                        <a:ea typeface="Calibri" panose="020F0502020204030204" pitchFamily="34" charset="0"/>
                        <a:cs typeface="Arial" panose="020B0604020202020204" pitchFamily="34" charset="0"/>
                      </a:endParaRPr>
                    </a:p>
                  </a:txBody>
                  <a:tcPr marL="76733" marR="76733" marT="0" marB="0"/>
                </a:tc>
                <a:extLst>
                  <a:ext uri="{0D108BD9-81ED-4DB2-BD59-A6C34878D82A}">
                    <a16:rowId xmlns:a16="http://schemas.microsoft.com/office/drawing/2014/main" val="10013"/>
                  </a:ext>
                </a:extLst>
              </a:tr>
            </a:tbl>
          </a:graphicData>
        </a:graphic>
      </p:graphicFrame>
      <p:sp>
        <p:nvSpPr>
          <p:cNvPr id="5"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536662"/>
            <a:ext cx="2100731" cy="365125"/>
          </a:xfrm>
        </p:spPr>
        <p:txBody>
          <a:bodyPr/>
          <a:lstStyle/>
          <a:p>
            <a:r>
              <a:rPr lang="en-US" dirty="0" err="1"/>
              <a:t>american</a:t>
            </a:r>
            <a:r>
              <a:rPr lang="en-US" dirty="0"/>
              <a:t> institute for conservation</a:t>
            </a:r>
          </a:p>
        </p:txBody>
      </p:sp>
      <p:sp>
        <p:nvSpPr>
          <p:cNvPr id="2" name="Prostokąt 1">
            <a:extLst>
              <a:ext uri="{FF2B5EF4-FFF2-40B4-BE49-F238E27FC236}">
                <a16:creationId xmlns:a16="http://schemas.microsoft.com/office/drawing/2014/main" id="{D0266AAC-3E3F-493D-B97D-2762959F4A79}"/>
              </a:ext>
            </a:extLst>
          </p:cNvPr>
          <p:cNvSpPr/>
          <p:nvPr/>
        </p:nvSpPr>
        <p:spPr>
          <a:xfrm>
            <a:off x="1878381" y="6071520"/>
            <a:ext cx="9601200" cy="369332"/>
          </a:xfrm>
          <a:prstGeom prst="rect">
            <a:avLst/>
          </a:prstGeom>
        </p:spPr>
        <p:txBody>
          <a:bodyPr wrap="square">
            <a:spAutoFit/>
          </a:bodyPr>
          <a:lstStyle/>
          <a:p>
            <a:r>
              <a:rPr lang="en-US" dirty="0"/>
              <a:t>https://www.tandfonline.com/action/journalInformation?show=editorialBoard&amp;journalCode=yjac20</a:t>
            </a:r>
          </a:p>
        </p:txBody>
      </p:sp>
      <p:pic>
        <p:nvPicPr>
          <p:cNvPr id="3" name="Dźwięk 2">
            <a:hlinkClick r:id="" action="ppaction://media"/>
            <a:extLst>
              <a:ext uri="{FF2B5EF4-FFF2-40B4-BE49-F238E27FC236}">
                <a16:creationId xmlns:a16="http://schemas.microsoft.com/office/drawing/2014/main" id="{DB96BEE7-875E-4788-A594-0AB2DC20EA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0652842"/>
      </p:ext>
    </p:extLst>
  </p:cSld>
  <p:clrMapOvr>
    <a:masterClrMapping/>
  </p:clrMapOvr>
  <mc:AlternateContent xmlns:mc="http://schemas.openxmlformats.org/markup-compatibility/2006" xmlns:p14="http://schemas.microsoft.com/office/powerpoint/2010/main">
    <mc:Choice Requires="p14">
      <p:transition spd="slow" p14:dur="2000" advTm="29990"/>
    </mc:Choice>
    <mc:Fallback xmlns="">
      <p:transition spd="slow" advTm="29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ytuł 1"/>
          <p:cNvSpPr>
            <a:spLocks noGrp="1"/>
          </p:cNvSpPr>
          <p:nvPr>
            <p:ph type="title"/>
          </p:nvPr>
        </p:nvSpPr>
        <p:spPr>
          <a:xfrm>
            <a:off x="3511723" y="155801"/>
            <a:ext cx="4514851" cy="643467"/>
          </a:xfrm>
        </p:spPr>
        <p:txBody>
          <a:bodyPr>
            <a:normAutofit/>
          </a:bodyPr>
          <a:lstStyle/>
          <a:p>
            <a:pPr eaLnBrk="1" hangingPunct="1"/>
            <a:r>
              <a:rPr lang="pl-PL" sz="3400" b="1" dirty="0">
                <a:cs typeface="Arial" panose="020B0604020202020204" pitchFamily="34" charset="0"/>
              </a:rPr>
              <a:t>JAIC </a:t>
            </a:r>
            <a:r>
              <a:rPr lang="pl-PL" sz="3400" b="1" dirty="0" err="1">
                <a:cs typeface="Arial" panose="020B0604020202020204" pitchFamily="34" charset="0"/>
              </a:rPr>
              <a:t>Editorial</a:t>
            </a:r>
            <a:r>
              <a:rPr lang="pl-PL" sz="3400" b="1" dirty="0">
                <a:cs typeface="Arial" panose="020B0604020202020204" pitchFamily="34" charset="0"/>
              </a:rPr>
              <a:t> Team</a:t>
            </a:r>
          </a:p>
        </p:txBody>
      </p:sp>
      <p:sp>
        <p:nvSpPr>
          <p:cNvPr id="3" name="Symbol zastępczy zawartości 2"/>
          <p:cNvSpPr>
            <a:spLocks noGrp="1"/>
          </p:cNvSpPr>
          <p:nvPr>
            <p:ph idx="1"/>
          </p:nvPr>
        </p:nvSpPr>
        <p:spPr>
          <a:xfrm>
            <a:off x="220134" y="887614"/>
            <a:ext cx="11742017" cy="5970386"/>
          </a:xfrm>
        </p:spPr>
        <p:txBody>
          <a:bodyPr rtlCol="0">
            <a:noAutofit/>
          </a:bodyPr>
          <a:lstStyle/>
          <a:p>
            <a:pPr>
              <a:lnSpc>
                <a:spcPct val="100000"/>
              </a:lnSpc>
              <a:spcBef>
                <a:spcPts val="0"/>
              </a:spcBef>
              <a:defRPr/>
            </a:pPr>
            <a:r>
              <a:rPr lang="en-US" sz="2600" b="1" dirty="0">
                <a:cs typeface="Arial" panose="020B0604020202020204" pitchFamily="34" charset="0"/>
              </a:rPr>
              <a:t>Bonnie </a:t>
            </a:r>
            <a:r>
              <a:rPr lang="en-US" sz="2600" b="1" dirty="0" err="1">
                <a:cs typeface="Arial" panose="020B0604020202020204" pitchFamily="34" charset="0"/>
              </a:rPr>
              <a:t>Naugle</a:t>
            </a:r>
            <a:r>
              <a:rPr lang="en-US" sz="2600" b="1" dirty="0">
                <a:cs typeface="Arial" panose="020B0604020202020204" pitchFamily="34" charset="0"/>
              </a:rPr>
              <a:t> </a:t>
            </a:r>
          </a:p>
          <a:p>
            <a:pPr>
              <a:lnSpc>
                <a:spcPct val="100000"/>
              </a:lnSpc>
              <a:spcBef>
                <a:spcPts val="0"/>
              </a:spcBef>
              <a:defRPr/>
            </a:pPr>
            <a:r>
              <a:rPr lang="pl-PL" sz="2600" dirty="0">
                <a:cs typeface="Arial" panose="020B0604020202020204" pitchFamily="34" charset="0"/>
              </a:rPr>
              <a:t>J</a:t>
            </a:r>
            <a:r>
              <a:rPr lang="en-US" sz="2600" dirty="0">
                <a:cs typeface="Arial" panose="020B0604020202020204" pitchFamily="34" charset="0"/>
              </a:rPr>
              <a:t>AIC</a:t>
            </a:r>
            <a:r>
              <a:rPr lang="en-US" sz="2600" b="1" dirty="0">
                <a:cs typeface="Arial" panose="020B0604020202020204" pitchFamily="34" charset="0"/>
              </a:rPr>
              <a:t> </a:t>
            </a:r>
            <a:r>
              <a:rPr lang="en-US" sz="2600" dirty="0">
                <a:cs typeface="Arial" panose="020B0604020202020204" pitchFamily="34" charset="0"/>
              </a:rPr>
              <a:t>Managing Editor </a:t>
            </a:r>
          </a:p>
          <a:p>
            <a:pPr>
              <a:lnSpc>
                <a:spcPct val="100000"/>
              </a:lnSpc>
              <a:spcBef>
                <a:spcPts val="0"/>
              </a:spcBef>
              <a:defRPr/>
            </a:pPr>
            <a:r>
              <a:rPr lang="en-US" sz="2600" b="1" dirty="0" err="1">
                <a:cs typeface="Arial" panose="020B0604020202020204" pitchFamily="34" charset="0"/>
              </a:rPr>
              <a:t>Carmina</a:t>
            </a:r>
            <a:r>
              <a:rPr lang="en-US" sz="2600" b="1" dirty="0">
                <a:cs typeface="Arial" panose="020B0604020202020204" pitchFamily="34" charset="0"/>
              </a:rPr>
              <a:t> </a:t>
            </a:r>
            <a:r>
              <a:rPr lang="en-US" sz="2600" b="1" dirty="0" err="1">
                <a:cs typeface="Arial" panose="020B0604020202020204" pitchFamily="34" charset="0"/>
              </a:rPr>
              <a:t>Lamare</a:t>
            </a:r>
            <a:r>
              <a:rPr lang="pl-PL" sz="2600" b="1" dirty="0">
                <a:cs typeface="Arial" panose="020B0604020202020204" pitchFamily="34" charset="0"/>
              </a:rPr>
              <a:t>-</a:t>
            </a:r>
            <a:r>
              <a:rPr lang="en-US" sz="2600" b="1" dirty="0">
                <a:cs typeface="Arial" panose="020B0604020202020204" pitchFamily="34" charset="0"/>
              </a:rPr>
              <a:t>Bertrand</a:t>
            </a:r>
          </a:p>
          <a:p>
            <a:pPr>
              <a:lnSpc>
                <a:spcPct val="100000"/>
              </a:lnSpc>
              <a:spcBef>
                <a:spcPts val="0"/>
              </a:spcBef>
              <a:defRPr/>
            </a:pPr>
            <a:r>
              <a:rPr lang="en-US" sz="2600" dirty="0">
                <a:cs typeface="Arial" panose="020B0604020202020204" pitchFamily="34" charset="0"/>
              </a:rPr>
              <a:t>AIC Communications Associate</a:t>
            </a:r>
          </a:p>
          <a:p>
            <a:pPr>
              <a:lnSpc>
                <a:spcPct val="120000"/>
              </a:lnSpc>
              <a:spcBef>
                <a:spcPts val="0"/>
              </a:spcBef>
              <a:defRPr/>
            </a:pPr>
            <a:endParaRPr lang="en-US" sz="2600" dirty="0">
              <a:cs typeface="Arial" panose="020B0604020202020204" pitchFamily="34" charset="0"/>
            </a:endParaRPr>
          </a:p>
          <a:p>
            <a:pPr>
              <a:lnSpc>
                <a:spcPct val="100000"/>
              </a:lnSpc>
              <a:spcBef>
                <a:spcPts val="0"/>
              </a:spcBef>
              <a:defRPr/>
            </a:pPr>
            <a:r>
              <a:rPr lang="en-US" sz="2600" dirty="0">
                <a:cs typeface="Arial" panose="020B0604020202020204" pitchFamily="34" charset="0"/>
              </a:rPr>
              <a:t>Translation Editors: </a:t>
            </a:r>
            <a:br>
              <a:rPr lang="en-US" sz="2600" b="1" dirty="0">
                <a:cs typeface="Arial" panose="020B0604020202020204" pitchFamily="34" charset="0"/>
              </a:rPr>
            </a:br>
            <a:r>
              <a:rPr lang="en-US" sz="2600" b="1" dirty="0">
                <a:cs typeface="Arial" panose="020B0604020202020204" pitchFamily="34" charset="0"/>
              </a:rPr>
              <a:t>Beatriz </a:t>
            </a:r>
            <a:r>
              <a:rPr lang="en-US" sz="2600" b="1" dirty="0" err="1">
                <a:cs typeface="Arial" panose="020B0604020202020204" pitchFamily="34" charset="0"/>
              </a:rPr>
              <a:t>Haspo</a:t>
            </a:r>
            <a:r>
              <a:rPr lang="en-US" sz="2600" b="1" dirty="0">
                <a:cs typeface="Arial" panose="020B0604020202020204" pitchFamily="34" charset="0"/>
              </a:rPr>
              <a:t> </a:t>
            </a:r>
            <a:endParaRPr lang="en-US" sz="2600" dirty="0">
              <a:cs typeface="Arial" panose="020B0604020202020204" pitchFamily="34" charset="0"/>
            </a:endParaRPr>
          </a:p>
          <a:p>
            <a:pPr>
              <a:lnSpc>
                <a:spcPct val="100000"/>
              </a:lnSpc>
              <a:spcBef>
                <a:spcPts val="0"/>
              </a:spcBef>
              <a:defRPr/>
            </a:pPr>
            <a:r>
              <a:rPr lang="en-US" sz="2600" dirty="0">
                <a:cs typeface="Arial" panose="020B0604020202020204" pitchFamily="34" charset="0"/>
              </a:rPr>
              <a:t>Library of Congress, USA </a:t>
            </a:r>
            <a:br>
              <a:rPr lang="en-US" sz="2600" b="1" dirty="0">
                <a:cs typeface="Arial" panose="020B0604020202020204" pitchFamily="34" charset="0"/>
              </a:rPr>
            </a:br>
            <a:r>
              <a:rPr lang="en-US" sz="2600" b="1" dirty="0">
                <a:cs typeface="Arial" panose="020B0604020202020204" pitchFamily="34" charset="0"/>
              </a:rPr>
              <a:t>Esther </a:t>
            </a:r>
            <a:r>
              <a:rPr lang="en-US" sz="2600" b="1" dirty="0" err="1">
                <a:cs typeface="Arial" panose="020B0604020202020204" pitchFamily="34" charset="0"/>
              </a:rPr>
              <a:t>Méthé</a:t>
            </a:r>
            <a:r>
              <a:rPr lang="en-US" sz="2600" b="1" dirty="0">
                <a:cs typeface="Arial" panose="020B0604020202020204" pitchFamily="34" charset="0"/>
              </a:rPr>
              <a:t> </a:t>
            </a:r>
            <a:endParaRPr lang="en-US" sz="2600" dirty="0">
              <a:cs typeface="Arial" panose="020B0604020202020204" pitchFamily="34" charset="0"/>
            </a:endParaRPr>
          </a:p>
          <a:p>
            <a:pPr>
              <a:lnSpc>
                <a:spcPct val="100000"/>
              </a:lnSpc>
              <a:spcBef>
                <a:spcPts val="0"/>
              </a:spcBef>
              <a:defRPr/>
            </a:pPr>
            <a:r>
              <a:rPr lang="en-US" sz="2600" dirty="0">
                <a:cs typeface="Arial" panose="020B0604020202020204" pitchFamily="34" charset="0"/>
              </a:rPr>
              <a:t>Private Practice, Canada</a:t>
            </a:r>
          </a:p>
          <a:p>
            <a:pPr>
              <a:lnSpc>
                <a:spcPct val="100000"/>
              </a:lnSpc>
              <a:spcBef>
                <a:spcPts val="0"/>
              </a:spcBef>
              <a:defRPr/>
            </a:pPr>
            <a:r>
              <a:rPr lang="en-US" sz="2600" b="1" dirty="0" err="1">
                <a:cs typeface="Arial" panose="020B0604020202020204" pitchFamily="34" charset="0"/>
              </a:rPr>
              <a:t>Amparo</a:t>
            </a:r>
            <a:r>
              <a:rPr lang="en-US" sz="2600" b="1" dirty="0">
                <a:cs typeface="Arial" panose="020B0604020202020204" pitchFamily="34" charset="0"/>
              </a:rPr>
              <a:t> Rueda </a:t>
            </a:r>
            <a:endParaRPr lang="en-US" sz="2600" dirty="0">
              <a:cs typeface="Arial" panose="020B0604020202020204" pitchFamily="34" charset="0"/>
            </a:endParaRPr>
          </a:p>
          <a:p>
            <a:pPr>
              <a:lnSpc>
                <a:spcPct val="100000"/>
              </a:lnSpc>
              <a:spcBef>
                <a:spcPts val="0"/>
              </a:spcBef>
              <a:defRPr/>
            </a:pPr>
            <a:r>
              <a:rPr lang="en-US" sz="2600" dirty="0" err="1">
                <a:cs typeface="Arial" panose="020B0604020202020204" pitchFamily="34" charset="0"/>
              </a:rPr>
              <a:t>APOYOnline</a:t>
            </a:r>
            <a:r>
              <a:rPr lang="en-US" sz="2600" dirty="0">
                <a:cs typeface="Arial" panose="020B0604020202020204" pitchFamily="34" charset="0"/>
              </a:rPr>
              <a:t>, Colombia</a:t>
            </a:r>
          </a:p>
          <a:p>
            <a:pPr>
              <a:lnSpc>
                <a:spcPct val="120000"/>
              </a:lnSpc>
              <a:defRPr/>
            </a:pPr>
            <a:endParaRPr lang="en-US" sz="2600" dirty="0">
              <a:cs typeface="Arial" panose="020B0604020202020204" pitchFamily="34" charset="0"/>
            </a:endParaRPr>
          </a:p>
          <a:p>
            <a:pPr>
              <a:lnSpc>
                <a:spcPct val="100000"/>
              </a:lnSpc>
              <a:spcBef>
                <a:spcPts val="0"/>
              </a:spcBef>
              <a:defRPr/>
            </a:pPr>
            <a:endParaRPr lang="pl-PL" sz="2600" dirty="0">
              <a:cs typeface="Arial" panose="020B0604020202020204" pitchFamily="34" charset="0"/>
            </a:endParaRPr>
          </a:p>
          <a:p>
            <a:pPr>
              <a:lnSpc>
                <a:spcPct val="100000"/>
              </a:lnSpc>
              <a:spcBef>
                <a:spcPts val="0"/>
              </a:spcBef>
              <a:defRPr/>
            </a:pPr>
            <a:r>
              <a:rPr lang="en-US" sz="2600" dirty="0">
                <a:cs typeface="Arial" panose="020B0604020202020204" pitchFamily="34" charset="0"/>
              </a:rPr>
              <a:t>Book Review Editor:</a:t>
            </a:r>
            <a:r>
              <a:rPr lang="en-US" sz="2600" b="1" dirty="0">
                <a:cs typeface="Arial" panose="020B0604020202020204" pitchFamily="34" charset="0"/>
              </a:rPr>
              <a:t> </a:t>
            </a:r>
            <a:br>
              <a:rPr lang="en-US" sz="2600" b="1" dirty="0">
                <a:cs typeface="Arial" panose="020B0604020202020204" pitchFamily="34" charset="0"/>
              </a:rPr>
            </a:br>
            <a:r>
              <a:rPr lang="en-US" sz="2600" b="1" dirty="0">
                <a:cs typeface="Arial" panose="020B0604020202020204" pitchFamily="34" charset="0"/>
              </a:rPr>
              <a:t>Cybele Tom</a:t>
            </a:r>
          </a:p>
          <a:p>
            <a:pPr>
              <a:lnSpc>
                <a:spcPct val="100000"/>
              </a:lnSpc>
              <a:spcBef>
                <a:spcPts val="0"/>
              </a:spcBef>
              <a:defRPr/>
            </a:pPr>
            <a:r>
              <a:rPr lang="en-US" sz="2600" dirty="0">
                <a:cs typeface="Arial" panose="020B0604020202020204" pitchFamily="34" charset="0"/>
              </a:rPr>
              <a:t>Art Institute of Chicago, USA</a:t>
            </a:r>
            <a:endParaRPr lang="pl-PL" sz="2600" dirty="0">
              <a:cs typeface="Arial" panose="020B0604020202020204" pitchFamily="34" charset="0"/>
            </a:endParaRPr>
          </a:p>
          <a:p>
            <a:pPr>
              <a:lnSpc>
                <a:spcPct val="100000"/>
              </a:lnSpc>
              <a:spcBef>
                <a:spcPts val="0"/>
              </a:spcBef>
              <a:defRPr/>
            </a:pPr>
            <a:endParaRPr lang="pl-PL" sz="2600" dirty="0">
              <a:cs typeface="Arial" panose="020B0604020202020204" pitchFamily="34" charset="0"/>
            </a:endParaRPr>
          </a:p>
          <a:p>
            <a:pPr>
              <a:lnSpc>
                <a:spcPct val="100000"/>
              </a:lnSpc>
              <a:spcBef>
                <a:spcPts val="0"/>
              </a:spcBef>
              <a:defRPr/>
            </a:pPr>
            <a:endParaRPr lang="pl-PL" sz="2600" dirty="0">
              <a:cs typeface="Arial" panose="020B0604020202020204" pitchFamily="34" charset="0"/>
            </a:endParaRPr>
          </a:p>
          <a:p>
            <a:pPr>
              <a:lnSpc>
                <a:spcPct val="100000"/>
              </a:lnSpc>
              <a:spcBef>
                <a:spcPts val="0"/>
              </a:spcBef>
              <a:defRPr/>
            </a:pPr>
            <a:endParaRPr lang="pl-PL" sz="2600" dirty="0">
              <a:cs typeface="Arial" panose="020B0604020202020204" pitchFamily="34" charset="0"/>
            </a:endParaRPr>
          </a:p>
          <a:p>
            <a:pPr>
              <a:lnSpc>
                <a:spcPct val="100000"/>
              </a:lnSpc>
              <a:spcBef>
                <a:spcPts val="0"/>
              </a:spcBef>
              <a:defRPr/>
            </a:pPr>
            <a:r>
              <a:rPr lang="pl-PL" sz="2600" dirty="0">
                <a:cs typeface="Arial" panose="020B0604020202020204" pitchFamily="34" charset="0"/>
              </a:rPr>
              <a:t>Taylor and Francis:</a:t>
            </a:r>
          </a:p>
          <a:p>
            <a:pPr>
              <a:lnSpc>
                <a:spcPct val="100000"/>
              </a:lnSpc>
              <a:spcBef>
                <a:spcPts val="0"/>
              </a:spcBef>
              <a:defRPr/>
            </a:pPr>
            <a:r>
              <a:rPr lang="en-GB" sz="2600" b="1" dirty="0"/>
              <a:t>George Cooper </a:t>
            </a:r>
            <a:r>
              <a:rPr lang="en-GB" sz="2600" dirty="0"/>
              <a:t>– Managing Editor, Journals Anthropology, Conservation, Museum Studies &amp; Heritage</a:t>
            </a:r>
            <a:endParaRPr lang="en-US" sz="2600" dirty="0">
              <a:cs typeface="Arial" panose="020B0604020202020204" pitchFamily="34" charset="0"/>
            </a:endParaRPr>
          </a:p>
        </p:txBody>
      </p:sp>
      <p:sp>
        <p:nvSpPr>
          <p:cNvPr id="5"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sp>
        <p:nvSpPr>
          <p:cNvPr id="2" name="Prostokąt 1"/>
          <p:cNvSpPr/>
          <p:nvPr/>
        </p:nvSpPr>
        <p:spPr>
          <a:xfrm>
            <a:off x="6026046" y="3177915"/>
            <a:ext cx="5636568" cy="17838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Dźwięk 3">
            <a:hlinkClick r:id="" action="ppaction://media"/>
            <a:extLst>
              <a:ext uri="{FF2B5EF4-FFF2-40B4-BE49-F238E27FC236}">
                <a16:creationId xmlns:a16="http://schemas.microsoft.com/office/drawing/2014/main" id="{CFCA16F0-AC22-4529-A9D6-0C8AEE2DCD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4353663"/>
      </p:ext>
    </p:extLst>
  </p:cSld>
  <p:clrMapOvr>
    <a:masterClrMapping/>
  </p:clrMapOvr>
  <mc:AlternateContent xmlns:mc="http://schemas.openxmlformats.org/markup-compatibility/2006" xmlns:p14="http://schemas.microsoft.com/office/powerpoint/2010/main">
    <mc:Choice Requires="p14">
      <p:transition spd="slow" p14:dur="2000" advTm="30411"/>
    </mc:Choice>
    <mc:Fallback xmlns="">
      <p:transition spd="slow" advTm="30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6960" y="2133600"/>
            <a:ext cx="10281920" cy="3410095"/>
          </a:xfrm>
        </p:spPr>
        <p:txBody>
          <a:bodyPr rtlCol="0">
            <a:noAutofit/>
          </a:bodyPr>
          <a:lstStyle/>
          <a:p>
            <a:pPr>
              <a:defRPr/>
            </a:pPr>
            <a:r>
              <a:rPr lang="en-US" b="1" dirty="0"/>
              <a:t>JAIC’s session: Scholarly writing for conservation</a:t>
            </a:r>
            <a:br>
              <a:rPr lang="en-US" b="1" dirty="0"/>
            </a:br>
            <a:r>
              <a:rPr lang="en-US" b="1" dirty="0"/>
              <a:t>AIC 2020 Virtual Meeting</a:t>
            </a:r>
            <a:br>
              <a:rPr lang="en-US" b="1" dirty="0"/>
            </a:br>
            <a:r>
              <a:rPr lang="en-US" b="1" dirty="0"/>
              <a:t>Date: Tuesday, June 23, 2020 </a:t>
            </a:r>
            <a:br>
              <a:rPr lang="en-US" b="1" dirty="0"/>
            </a:br>
            <a:r>
              <a:rPr lang="en-US" b="1" dirty="0"/>
              <a:t>Time 11:00-12:30</a:t>
            </a:r>
            <a:r>
              <a:rPr lang="pl-PL" b="1" dirty="0"/>
              <a:t> (EST)</a:t>
            </a:r>
            <a:endParaRPr lang="en-US" sz="4000" u="sng" dirty="0">
              <a:cs typeface="Arial" panose="020B0604020202020204" pitchFamily="34" charset="0"/>
            </a:endParaRPr>
          </a:p>
        </p:txBody>
      </p:sp>
    </p:spTree>
    <p:extLst>
      <p:ext uri="{BB962C8B-B14F-4D97-AF65-F5344CB8AC3E}">
        <p14:creationId xmlns:p14="http://schemas.microsoft.com/office/powerpoint/2010/main" val="350516922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360" y="2692400"/>
            <a:ext cx="8463280" cy="1947055"/>
          </a:xfrm>
        </p:spPr>
        <p:txBody>
          <a:bodyPr rtlCol="0">
            <a:noAutofit/>
          </a:bodyPr>
          <a:lstStyle/>
          <a:p>
            <a:pPr algn="ctr">
              <a:defRPr/>
            </a:pPr>
            <a:br>
              <a:rPr lang="en-US" sz="3733" dirty="0">
                <a:latin typeface="Garamond" panose="02020404030301010803" pitchFamily="18" charset="0"/>
              </a:rPr>
            </a:br>
            <a:br>
              <a:rPr lang="en-US" sz="4000" dirty="0">
                <a:cs typeface="Arial" panose="020B0604020202020204" pitchFamily="34" charset="0"/>
              </a:rPr>
            </a:br>
            <a:r>
              <a:rPr lang="en-US" sz="4000" b="1" dirty="0">
                <a:cs typeface="Arial" panose="020B0604020202020204" pitchFamily="34" charset="0"/>
              </a:rPr>
              <a:t>Julio M. del </a:t>
            </a:r>
            <a:r>
              <a:rPr lang="en-US" sz="4000" b="1" dirty="0" err="1">
                <a:cs typeface="Arial" panose="020B0604020202020204" pitchFamily="34" charset="0"/>
              </a:rPr>
              <a:t>Hoyo-Meléndez</a:t>
            </a:r>
            <a:br>
              <a:rPr lang="en-US" sz="4000" dirty="0">
                <a:cs typeface="Arial" panose="020B0604020202020204" pitchFamily="34" charset="0"/>
              </a:rPr>
            </a:br>
            <a:r>
              <a:rPr lang="en-US" sz="4000" dirty="0">
                <a:cs typeface="Arial" panose="020B0604020202020204" pitchFamily="34" charset="0"/>
              </a:rPr>
              <a:t>National Museum in Krakow</a:t>
            </a:r>
            <a:br>
              <a:rPr lang="en-US" sz="4000" dirty="0">
                <a:cs typeface="Arial" panose="020B0604020202020204" pitchFamily="34" charset="0"/>
              </a:rPr>
            </a:br>
            <a:r>
              <a:rPr lang="en-US" sz="4000" dirty="0">
                <a:cs typeface="Arial" panose="020B0604020202020204" pitchFamily="34" charset="0"/>
              </a:rPr>
              <a:t>JAIC, Editor-in-Chief (2014-present)</a:t>
            </a:r>
            <a:endParaRPr lang="en-US" sz="4000" u="sng" dirty="0">
              <a:cs typeface="Arial" panose="020B0604020202020204" pitchFamily="34" charset="0"/>
            </a:endParaRPr>
          </a:p>
        </p:txBody>
      </p:sp>
      <p:pic>
        <p:nvPicPr>
          <p:cNvPr id="3" name="Dźwięk 2">
            <a:hlinkClick r:id="" action="ppaction://media"/>
            <a:extLst>
              <a:ext uri="{FF2B5EF4-FFF2-40B4-BE49-F238E27FC236}">
                <a16:creationId xmlns:a16="http://schemas.microsoft.com/office/drawing/2014/main" id="{7EE08D7F-8960-45E9-9464-1C3FD3E09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6922089"/>
      </p:ext>
    </p:extLst>
  </p:cSld>
  <p:clrMapOvr>
    <a:masterClrMapping/>
  </p:clrMapOvr>
  <mc:AlternateContent xmlns:mc="http://schemas.openxmlformats.org/markup-compatibility/2006" xmlns:p14="http://schemas.microsoft.com/office/powerpoint/2010/main">
    <mc:Choice Requires="p14">
      <p:transition spd="slow" p14:dur="2000" advClick="0" advTm="16678"/>
    </mc:Choice>
    <mc:Fallback xmlns="">
      <p:transition spd="slow" advClick="0" advTm="1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248065" y="56020"/>
            <a:ext cx="1797312" cy="644899"/>
          </a:xfrm>
        </p:spPr>
        <p:txBody>
          <a:bodyPr>
            <a:normAutofit/>
          </a:bodyPr>
          <a:lstStyle/>
          <a:p>
            <a:r>
              <a:rPr lang="en-GB" sz="3400" b="1" dirty="0"/>
              <a:t>Outline</a:t>
            </a:r>
          </a:p>
        </p:txBody>
      </p:sp>
      <p:sp>
        <p:nvSpPr>
          <p:cNvPr id="3" name="Symbol zastępczy zawartości 2"/>
          <p:cNvSpPr>
            <a:spLocks noGrp="1"/>
          </p:cNvSpPr>
          <p:nvPr>
            <p:ph idx="1"/>
          </p:nvPr>
        </p:nvSpPr>
        <p:spPr>
          <a:xfrm>
            <a:off x="239843" y="727694"/>
            <a:ext cx="11708317" cy="5388625"/>
          </a:xfrm>
        </p:spPr>
        <p:txBody>
          <a:bodyPr numCol="1">
            <a:noAutofit/>
          </a:bodyPr>
          <a:lstStyle/>
          <a:p>
            <a:pPr>
              <a:lnSpc>
                <a:spcPct val="100000"/>
              </a:lnSpc>
            </a:pPr>
            <a:r>
              <a:rPr lang="pl-PL" sz="2400" dirty="0"/>
              <a:t>1. </a:t>
            </a:r>
            <a:r>
              <a:rPr lang="en-GB" sz="2400" dirty="0"/>
              <a:t>Julio M. del </a:t>
            </a:r>
            <a:r>
              <a:rPr lang="en-GB" sz="2400" dirty="0" err="1"/>
              <a:t>Hoyo</a:t>
            </a:r>
            <a:r>
              <a:rPr lang="en-GB" sz="2400" dirty="0"/>
              <a:t>-Meléndez, “Overview of JAIC”</a:t>
            </a:r>
            <a:endParaRPr lang="pl-PL" sz="2400" dirty="0"/>
          </a:p>
          <a:p>
            <a:pPr>
              <a:lnSpc>
                <a:spcPct val="150000"/>
              </a:lnSpc>
              <a:spcBef>
                <a:spcPts val="0"/>
              </a:spcBef>
            </a:pPr>
            <a:r>
              <a:rPr lang="pl-PL" altLang="en-US" sz="2400" dirty="0">
                <a:solidFill>
                  <a:srgbClr val="000000"/>
                </a:solidFill>
                <a:ea typeface="Times New Roman" panose="02020603050405020304" pitchFamily="18" charset="0"/>
                <a:cs typeface="Arial" panose="020B0604020202020204" pitchFamily="34" charset="0"/>
              </a:rPr>
              <a:t>2. </a:t>
            </a:r>
            <a:r>
              <a:rPr lang="en-US" altLang="en-US" sz="2400" dirty="0">
                <a:solidFill>
                  <a:srgbClr val="000000"/>
                </a:solidFill>
                <a:ea typeface="Times New Roman" panose="02020603050405020304" pitchFamily="18" charset="0"/>
                <a:cs typeface="Arial" panose="020B0604020202020204" pitchFamily="34" charset="0"/>
              </a:rPr>
              <a:t>Suzanne Davis, AIC's Vice President and Corina Rogge, JAIC Associate Editor </a:t>
            </a:r>
            <a:endParaRPr lang="pl-PL" altLang="en-US" sz="2400" dirty="0">
              <a:solidFill>
                <a:srgbClr val="000000"/>
              </a:solidFill>
              <a:ea typeface="Times New Roman" panose="02020603050405020304" pitchFamily="18" charset="0"/>
              <a:cs typeface="Arial" panose="020B0604020202020204" pitchFamily="34" charset="0"/>
            </a:endParaRPr>
          </a:p>
          <a:p>
            <a:pPr>
              <a:lnSpc>
                <a:spcPct val="150000"/>
              </a:lnSpc>
              <a:spcBef>
                <a:spcPts val="0"/>
              </a:spcBef>
            </a:pPr>
            <a:r>
              <a:rPr lang="en-US" altLang="en-US" sz="2400" dirty="0">
                <a:solidFill>
                  <a:srgbClr val="000000"/>
                </a:solidFill>
                <a:ea typeface="Times New Roman" panose="02020603050405020304" pitchFamily="18" charset="0"/>
                <a:cs typeface="Arial" panose="020B0604020202020204" pitchFamily="34" charset="0"/>
              </a:rPr>
              <a:t>“The ethics of authorship, acknowledgements, and credit”</a:t>
            </a:r>
            <a:endParaRPr lang="pl-PL" altLang="en-US" sz="2400" dirty="0">
              <a:solidFill>
                <a:srgbClr val="000000"/>
              </a:solidFill>
              <a:ea typeface="Times New Roman" panose="02020603050405020304" pitchFamily="18" charset="0"/>
              <a:cs typeface="Arial" panose="020B0604020202020204" pitchFamily="34" charset="0"/>
            </a:endParaRPr>
          </a:p>
          <a:p>
            <a:pPr>
              <a:lnSpc>
                <a:spcPct val="150000"/>
              </a:lnSpc>
              <a:spcBef>
                <a:spcPts val="0"/>
              </a:spcBef>
            </a:pPr>
            <a:r>
              <a:rPr lang="pl-PL" altLang="en-US" sz="2400" dirty="0">
                <a:solidFill>
                  <a:srgbClr val="000000"/>
                </a:solidFill>
                <a:ea typeface="Times New Roman" panose="02020603050405020304" pitchFamily="18" charset="0"/>
                <a:cs typeface="Arial" panose="020B0604020202020204" pitchFamily="34" charset="0"/>
              </a:rPr>
              <a:t>3. </a:t>
            </a:r>
            <a:r>
              <a:rPr lang="en-US" altLang="en-US" sz="2400" dirty="0">
                <a:solidFill>
                  <a:srgbClr val="000000"/>
                </a:solidFill>
                <a:ea typeface="Times New Roman" panose="02020603050405020304" pitchFamily="18" charset="0"/>
                <a:cs typeface="Arial" panose="020B0604020202020204" pitchFamily="34" charset="0"/>
              </a:rPr>
              <a:t>Catherine Stephens, JAIC Associate Editor, “Writing Style”</a:t>
            </a:r>
            <a:endParaRPr lang="pl-PL" altLang="en-US" sz="2400" dirty="0">
              <a:cs typeface="Arial" panose="020B0604020202020204" pitchFamily="34" charset="0"/>
            </a:endParaRPr>
          </a:p>
          <a:p>
            <a:pPr>
              <a:lnSpc>
                <a:spcPct val="150000"/>
              </a:lnSpc>
              <a:spcBef>
                <a:spcPts val="0"/>
              </a:spcBef>
            </a:pPr>
            <a:r>
              <a:rPr lang="pl-PL" altLang="en-US" sz="2400" dirty="0">
                <a:solidFill>
                  <a:srgbClr val="000000"/>
                </a:solidFill>
                <a:ea typeface="Times New Roman" panose="02020603050405020304" pitchFamily="18" charset="0"/>
                <a:cs typeface="Arial" panose="020B0604020202020204" pitchFamily="34" charset="0"/>
              </a:rPr>
              <a:t>4. </a:t>
            </a:r>
            <a:r>
              <a:rPr lang="en-US" altLang="en-US" sz="2400" dirty="0">
                <a:solidFill>
                  <a:srgbClr val="000000"/>
                </a:solidFill>
                <a:ea typeface="Times New Roman" panose="02020603050405020304" pitchFamily="18" charset="0"/>
                <a:cs typeface="Arial" panose="020B0604020202020204" pitchFamily="34" charset="0"/>
              </a:rPr>
              <a:t>Robin Hanson, JAIC Associate Editor, “The Mechanics of Writing for JAIC”</a:t>
            </a:r>
            <a:endParaRPr lang="pl-PL" altLang="en-US" sz="2400" dirty="0">
              <a:solidFill>
                <a:srgbClr val="000000"/>
              </a:solidFill>
              <a:ea typeface="Times New Roman" panose="02020603050405020304" pitchFamily="18" charset="0"/>
              <a:cs typeface="Arial" panose="020B0604020202020204" pitchFamily="34" charset="0"/>
            </a:endParaRPr>
          </a:p>
          <a:p>
            <a:pPr>
              <a:lnSpc>
                <a:spcPct val="150000"/>
              </a:lnSpc>
              <a:spcBef>
                <a:spcPts val="0"/>
              </a:spcBef>
            </a:pPr>
            <a:r>
              <a:rPr lang="pl-PL" altLang="en-US" sz="2400" dirty="0">
                <a:solidFill>
                  <a:srgbClr val="000000"/>
                </a:solidFill>
                <a:ea typeface="Times New Roman" panose="02020603050405020304" pitchFamily="18" charset="0"/>
                <a:cs typeface="Arial" panose="020B0604020202020204" pitchFamily="34" charset="0"/>
              </a:rPr>
              <a:t>5. </a:t>
            </a:r>
            <a:r>
              <a:rPr lang="en-US" altLang="en-US" sz="2400" dirty="0">
                <a:solidFill>
                  <a:srgbClr val="000000"/>
                </a:solidFill>
                <a:ea typeface="Times New Roman" panose="02020603050405020304" pitchFamily="18" charset="0"/>
                <a:cs typeface="Arial" panose="020B0604020202020204" pitchFamily="34" charset="0"/>
              </a:rPr>
              <a:t>George Cooper, Managing Editor, Journals Anthropology, Conservation, Museum Studies &amp; Heritage at Taylor &amp; Francis “How to publish an article with impact</a:t>
            </a:r>
            <a:r>
              <a:rPr lang="pl-PL" altLang="en-US" sz="2400" dirty="0">
                <a:solidFill>
                  <a:srgbClr val="000000"/>
                </a:solidFill>
                <a:ea typeface="Times New Roman" panose="02020603050405020304" pitchFamily="18" charset="0"/>
                <a:cs typeface="Arial" panose="020B0604020202020204" pitchFamily="34" charset="0"/>
              </a:rPr>
              <a:t>”</a:t>
            </a:r>
          </a:p>
          <a:p>
            <a:pPr>
              <a:lnSpc>
                <a:spcPct val="150000"/>
              </a:lnSpc>
              <a:spcBef>
                <a:spcPts val="0"/>
              </a:spcBef>
            </a:pPr>
            <a:r>
              <a:rPr lang="pl-PL" altLang="en-US" sz="2400" dirty="0">
                <a:solidFill>
                  <a:srgbClr val="000000"/>
                </a:solidFill>
                <a:ea typeface="Times New Roman" panose="02020603050405020304" pitchFamily="18" charset="0"/>
                <a:cs typeface="Arial" panose="020B0604020202020204" pitchFamily="34" charset="0"/>
              </a:rPr>
              <a:t>6. </a:t>
            </a:r>
            <a:r>
              <a:rPr lang="en-US" altLang="en-US" sz="2400" dirty="0">
                <a:solidFill>
                  <a:srgbClr val="000000"/>
                </a:solidFill>
                <a:ea typeface="Times New Roman" panose="02020603050405020304" pitchFamily="18" charset="0"/>
                <a:cs typeface="Arial" panose="020B0604020202020204" pitchFamily="34" charset="0"/>
              </a:rPr>
              <a:t>Heidi Lowther, Commissioning Editor for conservation books at Routledge </a:t>
            </a:r>
            <a:endParaRPr lang="pl-PL" altLang="en-US" sz="2400" dirty="0">
              <a:solidFill>
                <a:srgbClr val="000000"/>
              </a:solidFill>
              <a:ea typeface="Times New Roman" panose="02020603050405020304" pitchFamily="18" charset="0"/>
              <a:cs typeface="Arial" panose="020B0604020202020204" pitchFamily="34" charset="0"/>
            </a:endParaRPr>
          </a:p>
          <a:p>
            <a:pPr>
              <a:lnSpc>
                <a:spcPct val="150000"/>
              </a:lnSpc>
              <a:spcBef>
                <a:spcPts val="0"/>
              </a:spcBef>
            </a:pPr>
            <a:r>
              <a:rPr lang="en-US" altLang="en-US" sz="2400" dirty="0">
                <a:solidFill>
                  <a:srgbClr val="000000"/>
                </a:solidFill>
                <a:ea typeface="Times New Roman" panose="02020603050405020304" pitchFamily="18" charset="0"/>
                <a:cs typeface="Arial" panose="020B0604020202020204" pitchFamily="34" charset="0"/>
              </a:rPr>
              <a:t>“Tips on How to publish your first book”</a:t>
            </a:r>
            <a:endParaRPr lang="pl-PL" altLang="en-US" sz="2400" dirty="0">
              <a:solidFill>
                <a:srgbClr val="000000"/>
              </a:solidFill>
              <a:ea typeface="Times New Roman" panose="02020603050405020304" pitchFamily="18" charset="0"/>
              <a:cs typeface="Arial" panose="020B0604020202020204" pitchFamily="34" charset="0"/>
            </a:endParaRPr>
          </a:p>
          <a:p>
            <a:pPr>
              <a:lnSpc>
                <a:spcPct val="150000"/>
              </a:lnSpc>
              <a:spcBef>
                <a:spcPts val="0"/>
              </a:spcBef>
            </a:pPr>
            <a:r>
              <a:rPr lang="pl-PL" altLang="en-US" sz="2400" dirty="0">
                <a:solidFill>
                  <a:srgbClr val="000000"/>
                </a:solidFill>
                <a:ea typeface="Times New Roman" panose="02020603050405020304" pitchFamily="18" charset="0"/>
                <a:cs typeface="Arial" panose="020B0604020202020204" pitchFamily="34" charset="0"/>
              </a:rPr>
              <a:t>7. </a:t>
            </a:r>
            <a:r>
              <a:rPr lang="en-US" altLang="en-US" sz="2400" dirty="0">
                <a:solidFill>
                  <a:srgbClr val="000000"/>
                </a:solidFill>
                <a:ea typeface="Times New Roman" panose="02020603050405020304" pitchFamily="18" charset="0"/>
                <a:cs typeface="Arial" panose="020B0604020202020204" pitchFamily="34" charset="0"/>
              </a:rPr>
              <a:t>Discussion Q&amp;A</a:t>
            </a:r>
            <a:endParaRPr lang="en-US" altLang="en-US" sz="2400" dirty="0">
              <a:cs typeface="Arial" panose="020B0604020202020204" pitchFamily="34" charset="0"/>
            </a:endParaRPr>
          </a:p>
        </p:txBody>
      </p:sp>
      <p:sp>
        <p:nvSpPr>
          <p:cNvPr id="4" name="Symbol zastępczy daty 3"/>
          <p:cNvSpPr>
            <a:spLocks noGrp="1"/>
          </p:cNvSpPr>
          <p:nvPr>
            <p:ph type="dt" sz="half" idx="10"/>
          </p:nvPr>
        </p:nvSpPr>
        <p:spPr/>
        <p:txBody>
          <a:bodyPr/>
          <a:lstStyle/>
          <a:p>
            <a:r>
              <a:rPr lang="en-US"/>
              <a:t>american institute for conservation</a:t>
            </a:r>
          </a:p>
        </p:txBody>
      </p:sp>
      <p:pic>
        <p:nvPicPr>
          <p:cNvPr id="11" name="Dźwięk 10">
            <a:hlinkClick r:id="" action="ppaction://media"/>
            <a:extLst>
              <a:ext uri="{FF2B5EF4-FFF2-40B4-BE49-F238E27FC236}">
                <a16:creationId xmlns:a16="http://schemas.microsoft.com/office/drawing/2014/main" id="{8C1354C5-2A9C-40CA-82A7-01CF687E64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4975737"/>
      </p:ext>
    </p:extLst>
  </p:cSld>
  <p:clrMapOvr>
    <a:masterClrMapping/>
  </p:clrMapOvr>
  <mc:AlternateContent xmlns:mc="http://schemas.openxmlformats.org/markup-compatibility/2006" xmlns:p14="http://schemas.microsoft.com/office/powerpoint/2010/main">
    <mc:Choice Requires="p14">
      <p:transition spd="slow" p14:dur="2000" advTm="62154"/>
    </mc:Choice>
    <mc:Fallback xmlns="">
      <p:transition spd="slow" advTm="6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rostokąt 3"/>
          <p:cNvSpPr>
            <a:spLocks noChangeArrowheads="1"/>
          </p:cNvSpPr>
          <p:nvPr/>
        </p:nvSpPr>
        <p:spPr bwMode="auto">
          <a:xfrm>
            <a:off x="14818" y="296774"/>
            <a:ext cx="12268622"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algn="ctr" eaLnBrk="1" hangingPunct="1">
              <a:lnSpc>
                <a:spcPct val="100000"/>
              </a:lnSpc>
              <a:spcBef>
                <a:spcPct val="0"/>
              </a:spcBef>
              <a:buFontTx/>
              <a:buNone/>
            </a:pPr>
            <a:r>
              <a:rPr lang="en-US" sz="3400" b="1" dirty="0">
                <a:latin typeface="Arial" panose="020B0604020202020204" pitchFamily="34" charset="0"/>
                <a:cs typeface="Arial" panose="020B0604020202020204" pitchFamily="34" charset="0"/>
              </a:rPr>
              <a:t>Publication history</a:t>
            </a:r>
            <a:endParaRPr lang="pl-PL" sz="3400" b="1"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pl-PL" sz="3200" b="1"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pl-PL" sz="3200" b="1"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sz="3200" b="1"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sz="3200" dirty="0">
                <a:latin typeface="Arial" panose="020B0604020202020204" pitchFamily="34" charset="0"/>
                <a:cs typeface="Arial" panose="020B0604020202020204" pitchFamily="34" charset="0"/>
              </a:rPr>
              <a:t>Currently known as:</a:t>
            </a:r>
          </a:p>
          <a:p>
            <a:pPr eaLnBrk="1" hangingPunct="1">
              <a:lnSpc>
                <a:spcPct val="100000"/>
              </a:lnSpc>
              <a:spcBef>
                <a:spcPct val="0"/>
              </a:spcBef>
            </a:pPr>
            <a:r>
              <a:rPr lang="pl-PL"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Journal of the American Institute for Conservation (1977 - current)</a:t>
            </a:r>
          </a:p>
          <a:p>
            <a:pPr eaLnBrk="1" hangingPunct="1">
              <a:lnSpc>
                <a:spcPct val="100000"/>
              </a:lnSpc>
              <a:spcBef>
                <a:spcPct val="0"/>
              </a:spcBef>
              <a:buFontTx/>
              <a:buNone/>
            </a:pPr>
            <a:endParaRPr lang="pl-PL" sz="32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sz="3200" dirty="0">
                <a:latin typeface="Arial" panose="020B0604020202020204" pitchFamily="34" charset="0"/>
                <a:cs typeface="Arial" panose="020B0604020202020204" pitchFamily="34" charset="0"/>
              </a:rPr>
              <a:t>Formerly known as:</a:t>
            </a:r>
          </a:p>
          <a:p>
            <a:pPr eaLnBrk="1" hangingPunct="1">
              <a:lnSpc>
                <a:spcPct val="100000"/>
              </a:lnSpc>
              <a:spcBef>
                <a:spcPct val="0"/>
              </a:spcBef>
            </a:pPr>
            <a:r>
              <a:rPr lang="pl-PL"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Bulletin of the American Institute for Conservation (1974 - 1976)</a:t>
            </a:r>
          </a:p>
          <a:p>
            <a:pPr eaLnBrk="1" hangingPunct="1">
              <a:lnSpc>
                <a:spcPct val="100000"/>
              </a:lnSpc>
              <a:spcBef>
                <a:spcPct val="0"/>
              </a:spcBef>
            </a:pPr>
            <a:r>
              <a:rPr lang="pl-PL"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International Institute for Conservation of Historic and Artistic Works: Bulletin of the American Group (1960 - 1973)</a:t>
            </a:r>
          </a:p>
        </p:txBody>
      </p:sp>
      <p:sp>
        <p:nvSpPr>
          <p:cNvPr id="4"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2050" name="Picture 2" descr="Publication Cover">
            <a:extLst>
              <a:ext uri="{FF2B5EF4-FFF2-40B4-BE49-F238E27FC236}">
                <a16:creationId xmlns:a16="http://schemas.microsoft.com/office/drawing/2014/main" id="{7DB84AD3-AEDA-434A-9FE4-55903A16B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1358" y="113665"/>
            <a:ext cx="19050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9" name="Dźwięk 8">
            <a:hlinkClick r:id="" action="ppaction://media"/>
            <a:extLst>
              <a:ext uri="{FF2B5EF4-FFF2-40B4-BE49-F238E27FC236}">
                <a16:creationId xmlns:a16="http://schemas.microsoft.com/office/drawing/2014/main" id="{07EC2BBD-6D4B-4FF5-B2B6-B20DDAF9B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5352096"/>
      </p:ext>
    </p:extLst>
  </p:cSld>
  <p:clrMapOvr>
    <a:masterClrMapping/>
  </p:clrMapOvr>
  <p:transition spd="slow" advTm="341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idx="4294967295"/>
          </p:nvPr>
        </p:nvSpPr>
        <p:spPr>
          <a:xfrm>
            <a:off x="4354626" y="354543"/>
            <a:ext cx="3575882" cy="518583"/>
          </a:xfrm>
        </p:spPr>
        <p:txBody>
          <a:bodyPr>
            <a:normAutofit fontScale="90000"/>
          </a:bodyPr>
          <a:lstStyle/>
          <a:p>
            <a:pPr marL="457189" indent="-457189">
              <a:lnSpc>
                <a:spcPct val="100000"/>
              </a:lnSpc>
            </a:pPr>
            <a:r>
              <a:rPr lang="en-US" sz="3733" b="1" dirty="0">
                <a:solidFill>
                  <a:srgbClr val="000000"/>
                </a:solidFill>
                <a:latin typeface="Arial" panose="020B0604020202020204" pitchFamily="34" charset="0"/>
                <a:cs typeface="Arial" panose="020B0604020202020204" pitchFamily="34" charset="0"/>
              </a:rPr>
              <a:t>Aims and Scope</a:t>
            </a:r>
          </a:p>
        </p:txBody>
      </p:sp>
      <p:sp>
        <p:nvSpPr>
          <p:cNvPr id="8195" name="pole tekstowe 2"/>
          <p:cNvSpPr txBox="1">
            <a:spLocks noChangeArrowheads="1"/>
          </p:cNvSpPr>
          <p:nvPr/>
        </p:nvSpPr>
        <p:spPr bwMode="auto">
          <a:xfrm>
            <a:off x="441326" y="1577784"/>
            <a:ext cx="1140248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algn="just" eaLnBrk="1" hangingPunct="1">
              <a:lnSpc>
                <a:spcPct val="100000"/>
              </a:lnSpc>
              <a:spcBef>
                <a:spcPct val="0"/>
              </a:spcBef>
              <a:buFontTx/>
              <a:buNone/>
            </a:pPr>
            <a:r>
              <a:rPr lang="en-US" sz="2400" dirty="0">
                <a:latin typeface="Arial" panose="020B0604020202020204" pitchFamily="34" charset="0"/>
                <a:cs typeface="Arial" panose="020B0604020202020204" pitchFamily="34" charset="0"/>
              </a:rPr>
              <a:t>JAIC is the </a:t>
            </a:r>
            <a:r>
              <a:rPr lang="en-US" sz="2400" u="sng" dirty="0">
                <a:latin typeface="Arial" panose="020B0604020202020204" pitchFamily="34" charset="0"/>
                <a:cs typeface="Arial" panose="020B0604020202020204" pitchFamily="34" charset="0"/>
              </a:rPr>
              <a:t>primary vehicle </a:t>
            </a:r>
            <a:r>
              <a:rPr lang="en-US" sz="2400" dirty="0">
                <a:latin typeface="Arial" panose="020B0604020202020204" pitchFamily="34" charset="0"/>
                <a:cs typeface="Arial" panose="020B0604020202020204" pitchFamily="34" charset="0"/>
              </a:rPr>
              <a:t>of AIC for the publication of peer-reviewed technical studies, research papers, treatment case studies, and ethics and standards discussions relating to the broad field of </a:t>
            </a:r>
            <a:r>
              <a:rPr lang="en-US" sz="2400" u="sng" dirty="0">
                <a:latin typeface="Arial" panose="020B0604020202020204" pitchFamily="34" charset="0"/>
                <a:cs typeface="Arial" panose="020B0604020202020204" pitchFamily="34" charset="0"/>
              </a:rPr>
              <a:t>conservation and preservation</a:t>
            </a:r>
            <a:r>
              <a:rPr lang="en-US" sz="2400" dirty="0">
                <a:latin typeface="Arial" panose="020B0604020202020204" pitchFamily="34" charset="0"/>
                <a:cs typeface="Arial" panose="020B0604020202020204" pitchFamily="34" charset="0"/>
              </a:rPr>
              <a:t> of historic and cultural works. JAIC welcomes </a:t>
            </a:r>
            <a:r>
              <a:rPr lang="en-US" sz="2400" u="sng" dirty="0">
                <a:latin typeface="Arial" panose="020B0604020202020204" pitchFamily="34" charset="0"/>
                <a:cs typeface="Arial" panose="020B0604020202020204" pitchFamily="34" charset="0"/>
              </a:rPr>
              <a:t>short communications and longer submissions </a:t>
            </a:r>
            <a:r>
              <a:rPr lang="en-US" sz="2400" dirty="0">
                <a:latin typeface="Arial" panose="020B0604020202020204" pitchFamily="34" charset="0"/>
                <a:cs typeface="Arial" panose="020B0604020202020204" pitchFamily="34" charset="0"/>
              </a:rPr>
              <a:t>on subjects of interest to preservation and conservation professionals. Manuscripts are reviewed for their interest and overall suitability for the Journal, as well as for accuracy, clarity, and uniqueness.</a:t>
            </a:r>
          </a:p>
        </p:txBody>
      </p:sp>
      <p:sp>
        <p:nvSpPr>
          <p:cNvPr id="8196" name="pole tekstowe 3"/>
          <p:cNvSpPr txBox="1">
            <a:spLocks noChangeArrowheads="1"/>
          </p:cNvSpPr>
          <p:nvPr/>
        </p:nvSpPr>
        <p:spPr bwMode="auto">
          <a:xfrm>
            <a:off x="441326" y="4471368"/>
            <a:ext cx="1160356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eaLnBrk="1" hangingPunct="1">
              <a:lnSpc>
                <a:spcPct val="100000"/>
              </a:lnSpc>
              <a:spcBef>
                <a:spcPct val="0"/>
              </a:spcBef>
              <a:buFontTx/>
              <a:buNone/>
            </a:pPr>
            <a:r>
              <a:rPr lang="en-US" sz="2400" dirty="0">
                <a:latin typeface="Arial" panose="020B0604020202020204" pitchFamily="34" charset="0"/>
                <a:cs typeface="Arial" panose="020B0604020202020204" pitchFamily="34" charset="0"/>
              </a:rPr>
              <a:t>The journal welcomes submissions especially in the following areas:</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Architecture</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Archaeology</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Books and Paper</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Collections Care</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Electronic media</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Paintings</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Photography</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Preventive Conservation</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Objects</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Research and Technical studies</a:t>
            </a:r>
            <a:r>
              <a:rPr lang="pl-PL"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Textiles</a:t>
            </a:r>
            <a:r>
              <a:rPr lang="pl-PL"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and </a:t>
            </a:r>
            <a:r>
              <a:rPr lang="en-US" sz="2400" dirty="0">
                <a:latin typeface="Arial" panose="020B0604020202020204" pitchFamily="34" charset="0"/>
                <a:cs typeface="Arial" panose="020B0604020202020204" pitchFamily="34" charset="0"/>
              </a:rPr>
              <a:t>Wooden Artifacts, among others.</a:t>
            </a:r>
          </a:p>
        </p:txBody>
      </p:sp>
      <p:sp>
        <p:nvSpPr>
          <p:cNvPr id="6"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11" name="Dźwięk 10">
            <a:hlinkClick r:id="" action="ppaction://media"/>
            <a:extLst>
              <a:ext uri="{FF2B5EF4-FFF2-40B4-BE49-F238E27FC236}">
                <a16:creationId xmlns:a16="http://schemas.microsoft.com/office/drawing/2014/main" id="{103F4571-5D96-4ABE-B97A-1EA474AE1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1521796"/>
      </p:ext>
    </p:extLst>
  </p:cSld>
  <p:clrMapOvr>
    <a:masterClrMapping/>
  </p:clrMapOvr>
  <p:transition spd="slow" advTm="387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idx="4294967295"/>
          </p:nvPr>
        </p:nvSpPr>
        <p:spPr>
          <a:xfrm>
            <a:off x="4152900" y="405533"/>
            <a:ext cx="3357172" cy="518584"/>
          </a:xfrm>
        </p:spPr>
        <p:txBody>
          <a:bodyPr>
            <a:normAutofit fontScale="90000"/>
          </a:bodyPr>
          <a:lstStyle/>
          <a:p>
            <a:pPr marL="457189" indent="-457189">
              <a:lnSpc>
                <a:spcPct val="100000"/>
              </a:lnSpc>
            </a:pPr>
            <a:r>
              <a:rPr lang="en-US" sz="3733" b="1" dirty="0">
                <a:solidFill>
                  <a:srgbClr val="000000"/>
                </a:solidFill>
                <a:latin typeface="Arial" panose="020B0604020202020204" pitchFamily="34" charset="0"/>
                <a:cs typeface="Arial" panose="020B0604020202020204" pitchFamily="34" charset="0"/>
              </a:rPr>
              <a:t>Why publish ?</a:t>
            </a:r>
          </a:p>
        </p:txBody>
      </p:sp>
      <p:sp>
        <p:nvSpPr>
          <p:cNvPr id="15363" name="pole tekstowe 2"/>
          <p:cNvSpPr txBox="1">
            <a:spLocks noChangeArrowheads="1"/>
          </p:cNvSpPr>
          <p:nvPr/>
        </p:nvSpPr>
        <p:spPr bwMode="auto">
          <a:xfrm>
            <a:off x="874184" y="1597737"/>
            <a:ext cx="643958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eaLnBrk="1" hangingPunct="1">
              <a:lnSpc>
                <a:spcPct val="100000"/>
              </a:lnSpc>
              <a:spcBef>
                <a:spcPct val="0"/>
              </a:spcBef>
            </a:pPr>
            <a:r>
              <a:rPr lang="en-US" sz="3200" dirty="0">
                <a:latin typeface="Arial" panose="020B0604020202020204" pitchFamily="34" charset="0"/>
                <a:cs typeface="Arial" panose="020B0604020202020204" pitchFamily="34" charset="0"/>
              </a:rPr>
              <a:t>Dissemination</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Extend knowledge</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Organize and describe</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Responsibility</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Support to your institution</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Essential for building your career</a:t>
            </a:r>
          </a:p>
        </p:txBody>
      </p:sp>
      <p:sp>
        <p:nvSpPr>
          <p:cNvPr id="15364" name="Prostokąt 3"/>
          <p:cNvSpPr>
            <a:spLocks noChangeArrowheads="1"/>
          </p:cNvSpPr>
          <p:nvPr/>
        </p:nvSpPr>
        <p:spPr bwMode="auto">
          <a:xfrm>
            <a:off x="220134" y="5242687"/>
            <a:ext cx="12088284"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eaLnBrk="1" hangingPunct="1">
              <a:lnSpc>
                <a:spcPct val="100000"/>
              </a:lnSpc>
              <a:spcBef>
                <a:spcPct val="0"/>
              </a:spcBef>
              <a:buFontTx/>
              <a:buNone/>
            </a:pPr>
            <a:r>
              <a:rPr lang="en-US" sz="1867" dirty="0">
                <a:latin typeface="Arial" panose="020B0604020202020204" pitchFamily="34" charset="0"/>
                <a:cs typeface="Arial" panose="020B0604020202020204" pitchFamily="34" charset="0"/>
              </a:rPr>
              <a:t>Marie </a:t>
            </a:r>
            <a:r>
              <a:rPr lang="en-US" sz="1867" dirty="0" err="1">
                <a:latin typeface="Arial" panose="020B0604020202020204" pitchFamily="34" charset="0"/>
                <a:cs typeface="Arial" panose="020B0604020202020204" pitchFamily="34" charset="0"/>
              </a:rPr>
              <a:t>Christodulaki</a:t>
            </a:r>
            <a:r>
              <a:rPr lang="en-US" sz="1867" dirty="0">
                <a:latin typeface="Arial" panose="020B0604020202020204" pitchFamily="34" charset="0"/>
                <a:cs typeface="Arial" panose="020B0604020202020204" pitchFamily="34" charset="0"/>
              </a:rPr>
              <a:t>, Marie and  Robyn </a:t>
            </a:r>
            <a:r>
              <a:rPr lang="en-US" sz="1867" dirty="0" err="1">
                <a:latin typeface="Arial" panose="020B0604020202020204" pitchFamily="34" charset="0"/>
                <a:cs typeface="Arial" panose="020B0604020202020204" pitchFamily="34" charset="0"/>
              </a:rPr>
              <a:t>Sloggett</a:t>
            </a:r>
            <a:r>
              <a:rPr lang="en-US" sz="1867" dirty="0">
                <a:latin typeface="Arial" panose="020B0604020202020204" pitchFamily="34" charset="0"/>
                <a:cs typeface="Arial" panose="020B0604020202020204" pitchFamily="34" charset="0"/>
              </a:rPr>
              <a:t>. 2016. Reporting on a survey of peer-reviewed publishing in cultural materials conservation: perceptions, preferences, and decision making. Studies in Conservation, </a:t>
            </a:r>
          </a:p>
          <a:p>
            <a:pPr eaLnBrk="1" hangingPunct="1">
              <a:lnSpc>
                <a:spcPct val="100000"/>
              </a:lnSpc>
              <a:spcBef>
                <a:spcPct val="0"/>
              </a:spcBef>
              <a:buFontTx/>
              <a:buNone/>
            </a:pPr>
            <a:r>
              <a:rPr lang="en-US" sz="1867" dirty="0">
                <a:latin typeface="Arial" panose="020B0604020202020204" pitchFamily="34" charset="0"/>
                <a:cs typeface="Arial" panose="020B0604020202020204" pitchFamily="34" charset="0"/>
              </a:rPr>
              <a:t>DOI: 10.1080/00393630.2016.1151098</a:t>
            </a:r>
          </a:p>
        </p:txBody>
      </p:sp>
      <p:pic>
        <p:nvPicPr>
          <p:cNvPr id="15365" name="Obraz 4"/>
          <p:cNvPicPr>
            <a:picLocks noChangeAspect="1"/>
          </p:cNvPicPr>
          <p:nvPr/>
        </p:nvPicPr>
        <p:blipFill>
          <a:blip r:embed="rId5">
            <a:extLst>
              <a:ext uri="{28A0092B-C50C-407E-A947-70E740481C1C}">
                <a14:useLocalDpi xmlns:a14="http://schemas.microsoft.com/office/drawing/2010/main" val="0"/>
              </a:ext>
            </a:extLst>
          </a:blip>
          <a:srcRect t="12735"/>
          <a:stretch>
            <a:fillRect/>
          </a:stretch>
        </p:blipFill>
        <p:spPr bwMode="auto">
          <a:xfrm>
            <a:off x="7965018" y="408809"/>
            <a:ext cx="414443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2" name="Dźwięk 1">
            <a:hlinkClick r:id="" action="ppaction://media"/>
            <a:extLst>
              <a:ext uri="{FF2B5EF4-FFF2-40B4-BE49-F238E27FC236}">
                <a16:creationId xmlns:a16="http://schemas.microsoft.com/office/drawing/2014/main" id="{E9FBFB57-707A-4612-88E4-119DB94B9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365368"/>
      </p:ext>
    </p:extLst>
  </p:cSld>
  <p:clrMapOvr>
    <a:masterClrMapping/>
  </p:clrMapOvr>
  <p:transition spd="slow" advTm="255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p:cNvSpPr txBox="1">
            <a:spLocks/>
          </p:cNvSpPr>
          <p:nvPr/>
        </p:nvSpPr>
        <p:spPr bwMode="auto">
          <a:xfrm>
            <a:off x="4421717" y="133350"/>
            <a:ext cx="2734733" cy="81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algn="ctr" eaLnBrk="1" hangingPunct="1">
              <a:lnSpc>
                <a:spcPct val="100000"/>
              </a:lnSpc>
              <a:spcBef>
                <a:spcPct val="0"/>
              </a:spcBef>
              <a:buFontTx/>
              <a:buNone/>
            </a:pPr>
            <a:r>
              <a:rPr lang="en-US" sz="3733" b="1" dirty="0">
                <a:latin typeface="Arial" panose="020B0604020202020204" pitchFamily="34" charset="0"/>
                <a:ea typeface="Garamond" panose="02020404030301010803" pitchFamily="18" charset="0"/>
                <a:cs typeface="Arial" panose="020B0604020202020204" pitchFamily="34" charset="0"/>
              </a:rPr>
              <a:t>Literature</a:t>
            </a:r>
          </a:p>
        </p:txBody>
      </p:sp>
      <p:sp>
        <p:nvSpPr>
          <p:cNvPr id="17411" name="Symbol zastępczy zawartości 2"/>
          <p:cNvSpPr txBox="1">
            <a:spLocks/>
          </p:cNvSpPr>
          <p:nvPr/>
        </p:nvSpPr>
        <p:spPr bwMode="auto">
          <a:xfrm>
            <a:off x="1126335" y="1720921"/>
            <a:ext cx="9691792" cy="305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eaLnBrk="1" hangingPunct="1">
              <a:lnSpc>
                <a:spcPct val="100000"/>
              </a:lnSpc>
              <a:spcBef>
                <a:spcPct val="20000"/>
              </a:spcBef>
            </a:pPr>
            <a:r>
              <a:rPr lang="en-US" sz="3200" dirty="0">
                <a:latin typeface="Arial" panose="020B0604020202020204" pitchFamily="34" charset="0"/>
                <a:ea typeface="Garamond" panose="02020404030301010803" pitchFamily="18" charset="0"/>
                <a:cs typeface="Arial" panose="020B0604020202020204" pitchFamily="34" charset="0"/>
              </a:rPr>
              <a:t>Thorough review</a:t>
            </a:r>
          </a:p>
          <a:p>
            <a:pPr eaLnBrk="1" hangingPunct="1">
              <a:lnSpc>
                <a:spcPct val="100000"/>
              </a:lnSpc>
              <a:spcBef>
                <a:spcPct val="20000"/>
              </a:spcBef>
            </a:pPr>
            <a:r>
              <a:rPr lang="en-US" sz="3200" dirty="0">
                <a:latin typeface="Arial" panose="020B0604020202020204" pitchFamily="34" charset="0"/>
                <a:ea typeface="Garamond" panose="02020404030301010803" pitchFamily="18" charset="0"/>
                <a:cs typeface="Arial" panose="020B0604020202020204" pitchFamily="34" charset="0"/>
              </a:rPr>
              <a:t>Novel topic – new knowledge</a:t>
            </a:r>
          </a:p>
          <a:p>
            <a:pPr eaLnBrk="1" hangingPunct="1">
              <a:lnSpc>
                <a:spcPct val="100000"/>
              </a:lnSpc>
              <a:spcBef>
                <a:spcPct val="20000"/>
              </a:spcBef>
            </a:pPr>
            <a:r>
              <a:rPr lang="en-US" sz="3200" dirty="0">
                <a:latin typeface="Arial" panose="020B0604020202020204" pitchFamily="34" charset="0"/>
                <a:ea typeface="Garamond" panose="02020404030301010803" pitchFamily="18" charset="0"/>
                <a:cs typeface="Arial" panose="020B0604020202020204" pitchFamily="34" charset="0"/>
              </a:rPr>
              <a:t>Narrow your search down to your topic</a:t>
            </a:r>
          </a:p>
          <a:p>
            <a:pPr eaLnBrk="1" hangingPunct="1">
              <a:lnSpc>
                <a:spcPct val="100000"/>
              </a:lnSpc>
              <a:spcBef>
                <a:spcPct val="20000"/>
              </a:spcBef>
            </a:pPr>
            <a:r>
              <a:rPr lang="en-US" sz="3200" dirty="0">
                <a:latin typeface="Arial" panose="020B0604020202020204" pitchFamily="34" charset="0"/>
                <a:ea typeface="Garamond" panose="02020404030301010803" pitchFamily="18" charset="0"/>
                <a:cs typeface="Arial" panose="020B0604020202020204" pitchFamily="34" charset="0"/>
              </a:rPr>
              <a:t>References important at planning and final stages</a:t>
            </a:r>
          </a:p>
          <a:p>
            <a:pPr eaLnBrk="1" hangingPunct="1">
              <a:lnSpc>
                <a:spcPct val="100000"/>
              </a:lnSpc>
              <a:spcBef>
                <a:spcPct val="20000"/>
              </a:spcBef>
            </a:pPr>
            <a:r>
              <a:rPr lang="en-US" sz="3200" dirty="0">
                <a:latin typeface="Arial" panose="020B0604020202020204" pitchFamily="34" charset="0"/>
                <a:ea typeface="Garamond" panose="02020404030301010803" pitchFamily="18" charset="0"/>
                <a:cs typeface="Arial" panose="020B0604020202020204" pitchFamily="34" charset="0"/>
              </a:rPr>
              <a:t>Summary of state of the art       Introduction</a:t>
            </a:r>
          </a:p>
        </p:txBody>
      </p:sp>
      <p:sp>
        <p:nvSpPr>
          <p:cNvPr id="8" name="Strzałka w prawo 7"/>
          <p:cNvSpPr/>
          <p:nvPr/>
        </p:nvSpPr>
        <p:spPr>
          <a:xfrm>
            <a:off x="6619508" y="4251261"/>
            <a:ext cx="452967" cy="28998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pl-PL" sz="2400"/>
          </a:p>
        </p:txBody>
      </p:sp>
      <p:sp>
        <p:nvSpPr>
          <p:cNvPr id="7"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2" name="Dźwięk 1">
            <a:hlinkClick r:id="" action="ppaction://media"/>
            <a:extLst>
              <a:ext uri="{FF2B5EF4-FFF2-40B4-BE49-F238E27FC236}">
                <a16:creationId xmlns:a16="http://schemas.microsoft.com/office/drawing/2014/main" id="{5BF508A1-99F0-4ECA-A675-CFAAAB4EE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3072697"/>
      </p:ext>
    </p:extLst>
  </p:cSld>
  <p:clrMapOvr>
    <a:masterClrMapping/>
  </p:clrMapOvr>
  <p:transition spd="med" advTm="296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idx="4294967295"/>
          </p:nvPr>
        </p:nvSpPr>
        <p:spPr>
          <a:xfrm>
            <a:off x="3604685" y="395432"/>
            <a:ext cx="4550833" cy="558800"/>
          </a:xfrm>
        </p:spPr>
        <p:txBody>
          <a:bodyPr>
            <a:normAutofit fontScale="90000"/>
          </a:bodyPr>
          <a:lstStyle/>
          <a:p>
            <a:pPr eaLnBrk="1" hangingPunct="1"/>
            <a:r>
              <a:rPr lang="en-US" sz="3733" b="1" dirty="0">
                <a:latin typeface="Arial" panose="020B0604020202020204" pitchFamily="34" charset="0"/>
                <a:cs typeface="Arial" panose="020B0604020202020204" pitchFamily="34" charset="0"/>
              </a:rPr>
              <a:t>Preparing your paper</a:t>
            </a:r>
            <a:endParaRPr lang="en-US" sz="3733" b="1" u="sng" dirty="0">
              <a:latin typeface="Arial" panose="020B0604020202020204" pitchFamily="34" charset="0"/>
              <a:cs typeface="Arial" panose="020B0604020202020204" pitchFamily="34" charset="0"/>
            </a:endParaRPr>
          </a:p>
        </p:txBody>
      </p:sp>
      <p:sp>
        <p:nvSpPr>
          <p:cNvPr id="18435" name="Prostokąt 2"/>
          <p:cNvSpPr>
            <a:spLocks noChangeArrowheads="1"/>
          </p:cNvSpPr>
          <p:nvPr/>
        </p:nvSpPr>
        <p:spPr bwMode="auto">
          <a:xfrm>
            <a:off x="814918" y="1976203"/>
            <a:ext cx="991234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eaLnBrk="1" hangingPunct="1">
              <a:lnSpc>
                <a:spcPct val="100000"/>
              </a:lnSpc>
              <a:spcBef>
                <a:spcPct val="0"/>
              </a:spcBef>
            </a:pPr>
            <a:r>
              <a:rPr lang="en-US" sz="3200" dirty="0">
                <a:latin typeface="Arial" panose="020B0604020202020204" pitchFamily="34" charset="0"/>
                <a:cs typeface="Arial" panose="020B0604020202020204" pitchFamily="34" charset="0"/>
              </a:rPr>
              <a:t>Structure</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Content  - outline first and then fill gaps</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Identify knowledge gap</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Specify why the topic is new</a:t>
            </a:r>
          </a:p>
          <a:p>
            <a:pPr eaLnBrk="1" hangingPunct="1">
              <a:lnSpc>
                <a:spcPct val="100000"/>
              </a:lnSpc>
              <a:spcBef>
                <a:spcPct val="0"/>
              </a:spcBef>
            </a:pPr>
            <a:r>
              <a:rPr lang="en-US" sz="3200" dirty="0">
                <a:latin typeface="Arial" panose="020B0604020202020204" pitchFamily="34" charset="0"/>
                <a:cs typeface="Arial" panose="020B0604020202020204" pitchFamily="34" charset="0"/>
              </a:rPr>
              <a:t>Message - one per paper</a:t>
            </a:r>
          </a:p>
        </p:txBody>
      </p:sp>
      <p:sp>
        <p:nvSpPr>
          <p:cNvPr id="5"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7" name="Dźwięk 6">
            <a:hlinkClick r:id="" action="ppaction://media"/>
            <a:extLst>
              <a:ext uri="{FF2B5EF4-FFF2-40B4-BE49-F238E27FC236}">
                <a16:creationId xmlns:a16="http://schemas.microsoft.com/office/drawing/2014/main" id="{E349E7CD-D207-4B4C-B830-9C2DEA835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7507002"/>
      </p:ext>
    </p:extLst>
  </p:cSld>
  <p:clrMapOvr>
    <a:masterClrMapping/>
  </p:clrMapOvr>
  <p:transition spd="slow" advTm="342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idx="4294967295"/>
          </p:nvPr>
        </p:nvSpPr>
        <p:spPr>
          <a:xfrm>
            <a:off x="2874120" y="265014"/>
            <a:ext cx="6380260" cy="641349"/>
          </a:xfrm>
        </p:spPr>
        <p:txBody>
          <a:bodyPr>
            <a:normAutofit fontScale="90000"/>
          </a:bodyPr>
          <a:lstStyle/>
          <a:p>
            <a:pPr eaLnBrk="1" hangingPunct="1"/>
            <a:r>
              <a:rPr lang="en-US" sz="3733" b="1" dirty="0">
                <a:latin typeface="Arial" panose="020B0604020202020204" pitchFamily="34" charset="0"/>
                <a:cs typeface="Arial" panose="020B0604020202020204" pitchFamily="34" charset="0"/>
              </a:rPr>
              <a:t>Checklist before submission</a:t>
            </a:r>
            <a:endParaRPr lang="en-US" sz="3733" b="1" u="sng" dirty="0">
              <a:latin typeface="Arial" panose="020B0604020202020204" pitchFamily="34" charset="0"/>
              <a:cs typeface="Arial" panose="020B0604020202020204" pitchFamily="34" charset="0"/>
            </a:endParaRPr>
          </a:p>
        </p:txBody>
      </p:sp>
      <p:sp>
        <p:nvSpPr>
          <p:cNvPr id="24579" name="Prostokąt 2"/>
          <p:cNvSpPr>
            <a:spLocks noChangeArrowheads="1"/>
          </p:cNvSpPr>
          <p:nvPr/>
        </p:nvSpPr>
        <p:spPr bwMode="auto">
          <a:xfrm>
            <a:off x="150284" y="1282766"/>
            <a:ext cx="1182793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defRPr>
            </a:lvl9pPr>
          </a:lstStyle>
          <a:p>
            <a:pPr eaLnBrk="1" hangingPunct="1">
              <a:lnSpc>
                <a:spcPct val="100000"/>
              </a:lnSpc>
              <a:spcBef>
                <a:spcPct val="0"/>
              </a:spcBef>
              <a:buFont typeface="Calibri Light" panose="020F0302020204030204" pitchFamily="34" charset="0"/>
              <a:buAutoNum type="arabicPeriod"/>
            </a:pPr>
            <a:r>
              <a:rPr lang="pl-PL"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Author details</a:t>
            </a:r>
          </a:p>
          <a:p>
            <a:pPr eaLnBrk="1" hangingPunct="1">
              <a:lnSpc>
                <a:spcPct val="100000"/>
              </a:lnSpc>
              <a:spcBef>
                <a:spcPct val="0"/>
              </a:spcBef>
              <a:buFont typeface="Calibri Light" panose="020F0302020204030204" pitchFamily="34" charset="0"/>
              <a:buAutoNum type="arabicPeriod"/>
            </a:pPr>
            <a:r>
              <a:rPr lang="pl-PL"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Abstract (200 words)</a:t>
            </a:r>
          </a:p>
          <a:p>
            <a:pPr eaLnBrk="1" hangingPunct="1">
              <a:lnSpc>
                <a:spcPct val="100000"/>
              </a:lnSpc>
              <a:spcBef>
                <a:spcPct val="0"/>
              </a:spcBef>
              <a:buFont typeface="Calibri Light" panose="020F0302020204030204" pitchFamily="34" charset="0"/>
              <a:buAutoNum type="arabicPeriod"/>
            </a:pPr>
            <a:r>
              <a:rPr lang="pl-PL"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Graphical abstract (optional) *</a:t>
            </a:r>
          </a:p>
          <a:p>
            <a:pPr eaLnBrk="1" hangingPunct="1">
              <a:lnSpc>
                <a:spcPct val="100000"/>
              </a:lnSpc>
              <a:spcBef>
                <a:spcPct val="0"/>
              </a:spcBef>
              <a:buFont typeface="Calibri Light" panose="020F0302020204030204" pitchFamily="34" charset="0"/>
              <a:buAutoNum type="arabicPeriod"/>
            </a:pPr>
            <a:r>
              <a:rPr lang="pl-PL"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8 keywords</a:t>
            </a:r>
          </a:p>
          <a:p>
            <a:pPr eaLnBrk="1" hangingPunct="1">
              <a:lnSpc>
                <a:spcPct val="100000"/>
              </a:lnSpc>
              <a:spcBef>
                <a:spcPct val="0"/>
              </a:spcBef>
              <a:buFont typeface="Calibri Light" panose="020F0302020204030204" pitchFamily="34" charset="0"/>
              <a:buAutoNum type="arabicPeriod"/>
            </a:pPr>
            <a:r>
              <a:rPr lang="pl-PL"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Funding details </a:t>
            </a:r>
          </a:p>
          <a:p>
            <a:pPr eaLnBrk="1" hangingPunct="1">
              <a:lnSpc>
                <a:spcPct val="100000"/>
              </a:lnSpc>
              <a:spcBef>
                <a:spcPct val="0"/>
              </a:spcBef>
              <a:buFont typeface="Calibri Light" panose="020F0302020204030204" pitchFamily="34" charset="0"/>
              <a:buAutoNum type="arabicPeriod"/>
            </a:pPr>
            <a:r>
              <a:rPr lang="pl-PL"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Short biographical note for each author (~ 100 words)</a:t>
            </a:r>
          </a:p>
          <a:p>
            <a:pPr eaLnBrk="1" hangingPunct="1">
              <a:lnSpc>
                <a:spcPct val="100000"/>
              </a:lnSpc>
              <a:spcBef>
                <a:spcPct val="0"/>
              </a:spcBef>
              <a:buFont typeface="Calibri Light" panose="020F0302020204030204" pitchFamily="34" charset="0"/>
              <a:buAutoNum type="arabicPeriod"/>
            </a:pPr>
            <a:r>
              <a:rPr lang="pl-PL"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Geolocation information </a:t>
            </a:r>
          </a:p>
          <a:p>
            <a:pPr eaLnBrk="1" hangingPunct="1">
              <a:lnSpc>
                <a:spcPct val="100000"/>
              </a:lnSpc>
              <a:spcBef>
                <a:spcPct val="0"/>
              </a:spcBef>
              <a:buFont typeface="Calibri Light" panose="020F0302020204030204" pitchFamily="34" charset="0"/>
              <a:buAutoNum type="arabicPeriod"/>
            </a:pPr>
            <a:r>
              <a:rPr lang="pl-PL"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High quality figures </a:t>
            </a:r>
          </a:p>
          <a:p>
            <a:pPr eaLnBrk="1" hangingPunct="1">
              <a:lnSpc>
                <a:spcPct val="100000"/>
              </a:lnSpc>
              <a:spcBef>
                <a:spcPct val="0"/>
              </a:spcBef>
              <a:buFont typeface="Calibri Light" panose="020F0302020204030204" pitchFamily="34" charset="0"/>
              <a:buAutoNum type="arabicPeriod"/>
            </a:pPr>
            <a:r>
              <a:rPr lang="pl-PL"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Tables</a:t>
            </a:r>
          </a:p>
          <a:p>
            <a:pPr eaLnBrk="1" hangingPunct="1">
              <a:lnSpc>
                <a:spcPct val="100000"/>
              </a:lnSpc>
              <a:spcBef>
                <a:spcPct val="0"/>
              </a:spcBef>
              <a:buFont typeface="Calibri Light" panose="020F0302020204030204" pitchFamily="34" charset="0"/>
              <a:buAutoNum type="arabicPeriod"/>
            </a:pPr>
            <a:r>
              <a:rPr lang="pl-PL"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Units</a:t>
            </a:r>
          </a:p>
          <a:p>
            <a:pPr eaLnBrk="1" hangingPunct="1">
              <a:lnSpc>
                <a:spcPct val="100000"/>
              </a:lnSpc>
              <a:spcBef>
                <a:spcPct val="0"/>
              </a:spcBef>
              <a:buFont typeface="Calibri Light" panose="020F0302020204030204" pitchFamily="34" charset="0"/>
              <a:buAutoNum type="arabicPeriod"/>
            </a:pPr>
            <a:r>
              <a:rPr lang="pl-PL"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Spelling and Grammar</a:t>
            </a:r>
          </a:p>
        </p:txBody>
      </p:sp>
      <p:sp>
        <p:nvSpPr>
          <p:cNvPr id="5" name="Date Placeholder 3">
            <a:extLst>
              <a:ext uri="{FF2B5EF4-FFF2-40B4-BE49-F238E27FC236}">
                <a16:creationId xmlns:a16="http://schemas.microsoft.com/office/drawing/2014/main" id="{EF662F95-B87C-1747-80E3-E359967FE6C9}"/>
              </a:ext>
            </a:extLst>
          </p:cNvPr>
          <p:cNvSpPr>
            <a:spLocks noGrp="1"/>
          </p:cNvSpPr>
          <p:nvPr>
            <p:ph type="dt" sz="half" idx="10"/>
          </p:nvPr>
        </p:nvSpPr>
        <p:spPr>
          <a:xfrm>
            <a:off x="730622" y="6356350"/>
            <a:ext cx="2100731" cy="365125"/>
          </a:xfrm>
        </p:spPr>
        <p:txBody>
          <a:bodyPr/>
          <a:lstStyle/>
          <a:p>
            <a:r>
              <a:rPr lang="en-US" dirty="0" err="1"/>
              <a:t>american</a:t>
            </a:r>
            <a:r>
              <a:rPr lang="en-US" dirty="0"/>
              <a:t> institute for conservation</a:t>
            </a:r>
          </a:p>
        </p:txBody>
      </p:sp>
      <p:pic>
        <p:nvPicPr>
          <p:cNvPr id="2" name="Dźwięk 1">
            <a:hlinkClick r:id="" action="ppaction://media"/>
            <a:extLst>
              <a:ext uri="{FF2B5EF4-FFF2-40B4-BE49-F238E27FC236}">
                <a16:creationId xmlns:a16="http://schemas.microsoft.com/office/drawing/2014/main" id="{0605285D-85F7-4D9F-A47E-7C3F1D916F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09446"/>
      </p:ext>
    </p:extLst>
  </p:cSld>
  <p:clrMapOvr>
    <a:masterClrMapping/>
  </p:clrMapOvr>
  <p:transition spd="slow" advTm="41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2347</Words>
  <Application>Microsoft Office PowerPoint</Application>
  <PresentationFormat>Panoramiczny</PresentationFormat>
  <Paragraphs>196</Paragraphs>
  <Slides>18</Slides>
  <Notes>17</Notes>
  <HiddenSlides>0</HiddenSlides>
  <MMClips>16</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18</vt:i4>
      </vt:variant>
    </vt:vector>
  </HeadingPairs>
  <TitlesOfParts>
    <vt:vector size="24" baseType="lpstr">
      <vt:lpstr>Arial</vt:lpstr>
      <vt:lpstr>Calibri</vt:lpstr>
      <vt:lpstr>Calibri Light</vt:lpstr>
      <vt:lpstr>Garamond</vt:lpstr>
      <vt:lpstr>Reader Pro</vt:lpstr>
      <vt:lpstr>Office Theme</vt:lpstr>
      <vt:lpstr>JAIC’s session: Scholarly writing for conservation AIC 2020 Virtual Meeting Date: Tuesday, June 23, 2020  Time 11:00-12:30 (EST)</vt:lpstr>
      <vt:lpstr>  Julio M. del Hoyo-Meléndez National Museum in Krakow JAIC, Editor-in-Chief (2014-present)</vt:lpstr>
      <vt:lpstr>Outline</vt:lpstr>
      <vt:lpstr>Prezentacja programu PowerPoint</vt:lpstr>
      <vt:lpstr>Aims and Scope</vt:lpstr>
      <vt:lpstr>Why publish ?</vt:lpstr>
      <vt:lpstr>Prezentacja programu PowerPoint</vt:lpstr>
      <vt:lpstr>Preparing your paper</vt:lpstr>
      <vt:lpstr>Checklist before submission</vt:lpstr>
      <vt:lpstr>Prezentacja programu PowerPoint</vt:lpstr>
      <vt:lpstr>Prezentacja programu PowerPoint</vt:lpstr>
      <vt:lpstr>Peer review</vt:lpstr>
      <vt:lpstr>Prezentacja programu PowerPoint</vt:lpstr>
      <vt:lpstr>Prezentacja programu PowerPoint</vt:lpstr>
      <vt:lpstr>Prezentacja programu PowerPoint</vt:lpstr>
      <vt:lpstr>Prezentacja programu PowerPoint</vt:lpstr>
      <vt:lpstr>JAIC Editorial Team</vt:lpstr>
      <vt:lpstr>JAIC’s session: Scholarly writing for conservation AIC 2020 Virtual Meeting Date: Tuesday, June 23, 2020  Time 11:00-12:30 (EST)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JdH</cp:lastModifiedBy>
  <cp:revision>43</cp:revision>
  <dcterms:created xsi:type="dcterms:W3CDTF">2018-11-12T19:54:41Z</dcterms:created>
  <dcterms:modified xsi:type="dcterms:W3CDTF">2020-06-22T15:11:13Z</dcterms:modified>
</cp:coreProperties>
</file>